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2" r:id="rId1"/>
  </p:sldMasterIdLst>
  <p:notesMasterIdLst>
    <p:notesMasterId r:id="rId31"/>
  </p:notesMasterIdLst>
  <p:sldIdLst>
    <p:sldId id="256" r:id="rId2"/>
    <p:sldId id="257" r:id="rId3"/>
    <p:sldId id="258" r:id="rId4"/>
    <p:sldId id="289" r:id="rId5"/>
    <p:sldId id="290" r:id="rId6"/>
    <p:sldId id="292" r:id="rId7"/>
    <p:sldId id="291" r:id="rId8"/>
    <p:sldId id="293" r:id="rId9"/>
    <p:sldId id="315" r:id="rId10"/>
    <p:sldId id="321" r:id="rId11"/>
    <p:sldId id="317" r:id="rId12"/>
    <p:sldId id="316" r:id="rId13"/>
    <p:sldId id="318" r:id="rId14"/>
    <p:sldId id="319" r:id="rId15"/>
    <p:sldId id="320" r:id="rId16"/>
    <p:sldId id="294" r:id="rId17"/>
    <p:sldId id="295" r:id="rId18"/>
    <p:sldId id="296" r:id="rId19"/>
    <p:sldId id="297" r:id="rId20"/>
    <p:sldId id="298" r:id="rId21"/>
    <p:sldId id="322" r:id="rId22"/>
    <p:sldId id="299" r:id="rId23"/>
    <p:sldId id="300" r:id="rId24"/>
    <p:sldId id="301" r:id="rId25"/>
    <p:sldId id="302" r:id="rId26"/>
    <p:sldId id="304" r:id="rId27"/>
    <p:sldId id="305" r:id="rId28"/>
    <p:sldId id="312" r:id="rId29"/>
    <p:sldId id="288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9EAF5"/>
    <a:srgbClr val="ADCCE1"/>
    <a:srgbClr val="789EC6"/>
    <a:srgbClr val="4E80B2"/>
    <a:srgbClr val="286096"/>
    <a:srgbClr val="194873"/>
    <a:srgbClr val="0F3051"/>
    <a:srgbClr val="0A192F"/>
    <a:srgbClr val="F77F7E"/>
    <a:srgbClr val="E639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77" autoAdjust="0"/>
    <p:restoredTop sz="91600" autoAdjust="0"/>
  </p:normalViewPr>
  <p:slideViewPr>
    <p:cSldViewPr snapToGrid="0">
      <p:cViewPr>
        <p:scale>
          <a:sx n="50" d="100"/>
          <a:sy n="50" d="100"/>
        </p:scale>
        <p:origin x="1164" y="276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Sheet1!$I$3</c:f>
              <c:strCache>
                <c:ptCount val="1"/>
                <c:pt idx="0">
                  <c:v>Frequency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Sheet1!$H$4:$H$11</c:f>
              <c:numCache>
                <c:formatCode>General</c:formatCode>
                <c:ptCount val="8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</c:numCache>
            </c:numRef>
          </c:cat>
          <c:val>
            <c:numRef>
              <c:f>Sheet1!$I$4:$I$11</c:f>
              <c:numCache>
                <c:formatCode>General</c:formatCode>
                <c:ptCount val="8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3</c:v>
                </c:pt>
                <c:pt idx="4">
                  <c:v>2</c:v>
                </c:pt>
                <c:pt idx="5">
                  <c:v>2</c:v>
                </c:pt>
                <c:pt idx="6">
                  <c:v>1</c:v>
                </c:pt>
                <c:pt idx="7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34E-44CA-A9EE-9366308E767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922554576"/>
        <c:axId val="1921584544"/>
      </c:barChart>
      <c:catAx>
        <c:axId val="192255457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pixel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PK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PK"/>
          </a:p>
        </c:txPr>
        <c:crossAx val="1921584544"/>
        <c:crosses val="autoZero"/>
        <c:auto val="1"/>
        <c:lblAlgn val="ctr"/>
        <c:lblOffset val="100"/>
        <c:noMultiLvlLbl val="0"/>
      </c:catAx>
      <c:valAx>
        <c:axId val="19215845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frequency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PK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PK"/>
          </a:p>
        </c:txPr>
        <c:crossAx val="19225545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PK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B2513F-10D7-43B8-BD18-F250194E00F7}" type="datetimeFigureOut">
              <a:rPr lang="en-US" smtClean="0"/>
              <a:t>10/21/2024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E027D8-EDF7-4F60-B1D9-953B6983C2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6211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E027D8-EDF7-4F60-B1D9-953B6983C2D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537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E027D8-EDF7-4F60-B1D9-953B6983C2D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0653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E027D8-EDF7-4F60-B1D9-953B6983C2D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5936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E027D8-EDF7-4F60-B1D9-953B6983C2D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448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E027D8-EDF7-4F60-B1D9-953B6983C2D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0099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E027D8-EDF7-4F60-B1D9-953B6983C2D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3864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E027D8-EDF7-4F60-B1D9-953B6983C2D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3967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E027D8-EDF7-4F60-B1D9-953B6983C2D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7451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E027D8-EDF7-4F60-B1D9-953B6983C2D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7741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E027D8-EDF7-4F60-B1D9-953B6983C2D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9978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E027D8-EDF7-4F60-B1D9-953B6983C2D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9287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E027D8-EDF7-4F60-B1D9-953B6983C2D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47492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E027D8-EDF7-4F60-B1D9-953B6983C2D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99716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E027D8-EDF7-4F60-B1D9-953B6983C2D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19095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E027D8-EDF7-4F60-B1D9-953B6983C2D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48691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E027D8-EDF7-4F60-B1D9-953B6983C2D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59849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E027D8-EDF7-4F60-B1D9-953B6983C2D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69378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E027D8-EDF7-4F60-B1D9-953B6983C2D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50496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E027D8-EDF7-4F60-B1D9-953B6983C2D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10876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E027D8-EDF7-4F60-B1D9-953B6983C2D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8454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E027D8-EDF7-4F60-B1D9-953B6983C2D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7820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E027D8-EDF7-4F60-B1D9-953B6983C2D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8919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E027D8-EDF7-4F60-B1D9-953B6983C2D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0473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E027D8-EDF7-4F60-B1D9-953B6983C2D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9249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E027D8-EDF7-4F60-B1D9-953B6983C2D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8679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E027D8-EDF7-4F60-B1D9-953B6983C2D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339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E027D8-EDF7-4F60-B1D9-953B6983C2D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4611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6EA57D64-9DC5-4159-89A6-E1EF6778DE39}" type="datetime1">
              <a:rPr lang="en-US" smtClean="0"/>
              <a:t>10/21/2024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7861E9F1-9214-4563-ABFC-1D940E589AF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9891675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A1F1EE-ACFC-4521-B6C4-E578FAD9D2F1}" type="datetime1">
              <a:rPr lang="en-US" smtClean="0"/>
              <a:t>10/21/2024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1E9F1-9214-4563-ABFC-1D940E589A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9643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B265F-4CCC-4F87-98B2-1597E9224289}" type="datetime1">
              <a:rPr lang="en-US" smtClean="0"/>
              <a:t>10/21/2024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1E9F1-9214-4563-ABFC-1D940E589A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0289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23ED9-1853-4E9A-BEA1-97DB1E34C977}" type="datetime1">
              <a:rPr lang="en-US" smtClean="0"/>
              <a:t>10/21/2024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1E9F1-9214-4563-ABFC-1D940E589A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2027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8FC99-E00E-4CA7-9A71-4E257C654C63}" type="datetime1">
              <a:rPr lang="en-US" smtClean="0"/>
              <a:t>10/21/2024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1E9F1-9214-4563-ABFC-1D940E589AF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78582561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19440-99FB-4B3B-A256-28D9E5B0C2D8}" type="datetime1">
              <a:rPr lang="en-US" smtClean="0"/>
              <a:t>10/21/2024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1E9F1-9214-4563-ABFC-1D940E589A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10960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16341-CC28-4470-86D6-E0C5AD9E15C0}" type="datetime1">
              <a:rPr lang="en-US" smtClean="0"/>
              <a:t>10/21/2024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1E9F1-9214-4563-ABFC-1D940E589A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5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69719-A9B0-4A29-A0B6-5065B2E9BF17}" type="datetime1">
              <a:rPr lang="en-US" smtClean="0"/>
              <a:t>10/21/2024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1E9F1-9214-4563-ABFC-1D940E589A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6687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103CD-44FE-4ED0-BB85-F76BC293C635}" type="datetime1">
              <a:rPr lang="en-US" smtClean="0"/>
              <a:t>10/21/2024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1E9F1-9214-4563-ABFC-1D940E589A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9623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75E2E-CBE9-4AAB-A5C2-FF2BD7DB911F}" type="datetime1">
              <a:rPr lang="en-US" smtClean="0"/>
              <a:t>10/21/2024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1E9F1-9214-4563-ABFC-1D940E589A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7422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06C37-131E-4072-8F7D-D15C99E1C145}" type="datetime1">
              <a:rPr lang="en-US" smtClean="0"/>
              <a:t>10/21/2024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1E9F1-9214-4563-ABFC-1D940E589A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43854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2C6D8757-6514-4FC8-A89B-D6B4F4E38CF0}" type="datetime1">
              <a:rPr lang="en-US" smtClean="0"/>
              <a:t>10/21/2024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7861E9F1-9214-4563-ABFC-1D940E589A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5103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1.png"/><Relationship Id="rId5" Type="http://schemas.openxmlformats.org/officeDocument/2006/relationships/image" Target="../media/image27.png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6" Type="http://schemas.openxmlformats.org/officeDocument/2006/relationships/chart" Target="../charts/chart1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80653" y="2617493"/>
            <a:ext cx="9418320" cy="473044"/>
          </a:xfrm>
        </p:spPr>
        <p:txBody>
          <a:bodyPr>
            <a:noAutofit/>
          </a:bodyPr>
          <a:lstStyle/>
          <a:p>
            <a:r>
              <a:rPr lang="en-US" sz="2800" dirty="0"/>
              <a:t>Intensity Transformations and Spatial Filtering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7861E9F1-9214-4563-ABFC-1D940E589AFF}" type="slidenum">
              <a:rPr lang="en-US" smtClean="0"/>
              <a:t>1</a:t>
            </a:fld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077507" y="2004575"/>
            <a:ext cx="9418320" cy="47304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72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400" dirty="0"/>
              <a:t>Digital Image Processing</a:t>
            </a:r>
          </a:p>
        </p:txBody>
      </p:sp>
      <p:sp>
        <p:nvSpPr>
          <p:cNvPr id="6" name="Rectangle 5"/>
          <p:cNvSpPr/>
          <p:nvPr/>
        </p:nvSpPr>
        <p:spPr>
          <a:xfrm>
            <a:off x="485776" y="4909885"/>
            <a:ext cx="2752725" cy="3951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Dr. Muhammad Sajjad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95301" y="5343088"/>
            <a:ext cx="2752725" cy="3951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R.A: Muhammad Abbas</a:t>
            </a:r>
          </a:p>
        </p:txBody>
      </p:sp>
    </p:spTree>
    <p:extLst>
      <p:ext uri="{BB962C8B-B14F-4D97-AF65-F5344CB8AC3E}">
        <p14:creationId xmlns:p14="http://schemas.microsoft.com/office/powerpoint/2010/main" val="12849062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0974" y="343055"/>
            <a:ext cx="9994753" cy="626283"/>
          </a:xfrm>
        </p:spPr>
        <p:txBody>
          <a:bodyPr>
            <a:noAutofit/>
          </a:bodyPr>
          <a:lstStyle/>
          <a:p>
            <a:r>
              <a:rPr lang="en-US" altLang="en-PK" sz="2800" b="1" dirty="0"/>
              <a:t>Basic Intensity Transformation Functions</a:t>
            </a:r>
            <a:endParaRPr lang="en-US" sz="28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7861E9F1-9214-4563-ABFC-1D940E589AFF}" type="slidenum">
              <a:rPr lang="en-US" smtClean="0"/>
              <a:t>10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541051" y="4010166"/>
            <a:ext cx="215019" cy="2854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943850" y="5637193"/>
            <a:ext cx="419100" cy="2400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600974" y="1157444"/>
            <a:ext cx="5899696" cy="4875710"/>
          </a:xfrm>
        </p:spPr>
        <p:txBody>
          <a:bodyPr>
            <a:noAutofit/>
          </a:bodyPr>
          <a:lstStyle/>
          <a:p>
            <a:pPr marL="0" indent="0">
              <a:spcBef>
                <a:spcPts val="700"/>
              </a:spcBef>
              <a:buNone/>
            </a:pPr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cs typeface="Times New Roman" panose="02020603050405020304" pitchFamily="18" charset="0"/>
              </a:rPr>
              <a:t>Image Scaling</a:t>
            </a:r>
          </a:p>
          <a:p>
            <a:pPr marL="0" indent="0">
              <a:spcBef>
                <a:spcPts val="700"/>
              </a:spcBef>
              <a:buNone/>
            </a:pPr>
            <a:endParaRPr lang="en-US" sz="1200" b="1" dirty="0">
              <a:solidFill>
                <a:schemeClr val="tx1">
                  <a:lumMod val="85000"/>
                  <a:lumOff val="15000"/>
                </a:schemeClr>
              </a:solidFill>
              <a:cs typeface="Times New Roman" panose="02020603050405020304" pitchFamily="18" charset="0"/>
            </a:endParaRPr>
          </a:p>
          <a:p>
            <a:pPr marL="0" indent="0">
              <a:spcBef>
                <a:spcPts val="700"/>
              </a:spcBef>
              <a:buNone/>
            </a:pPr>
            <a:endParaRPr lang="en-US" sz="1200" b="1" dirty="0">
              <a:solidFill>
                <a:schemeClr val="tx1">
                  <a:lumMod val="85000"/>
                  <a:lumOff val="15000"/>
                </a:schemeClr>
              </a:solidFill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7D037E1-0F7E-44FE-A085-2028B50BC35B}"/>
                  </a:ext>
                </a:extLst>
              </p:cNvPr>
              <p:cNvSpPr txBox="1"/>
              <p:nvPr/>
            </p:nvSpPr>
            <p:spPr>
              <a:xfrm>
                <a:off x="882870" y="1710517"/>
                <a:ext cx="280626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7D037E1-0F7E-44FE-A085-2028B50BC3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2870" y="1710517"/>
                <a:ext cx="2806262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K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object 4">
            <a:extLst>
              <a:ext uri="{FF2B5EF4-FFF2-40B4-BE49-F238E27FC236}">
                <a16:creationId xmlns:a16="http://schemas.microsoft.com/office/drawing/2014/main" id="{F8321974-A7AD-4A2C-A5F3-671232DBA2D9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654881" y="2479186"/>
            <a:ext cx="7739792" cy="3347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7597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0974" y="343055"/>
            <a:ext cx="9994753" cy="626283"/>
          </a:xfrm>
        </p:spPr>
        <p:txBody>
          <a:bodyPr>
            <a:noAutofit/>
          </a:bodyPr>
          <a:lstStyle/>
          <a:p>
            <a:r>
              <a:rPr lang="en-US" altLang="en-PK" sz="2800" b="1" dirty="0"/>
              <a:t>Basic Intensity Transformation Functions</a:t>
            </a:r>
            <a:endParaRPr lang="en-US" sz="28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7861E9F1-9214-4563-ABFC-1D940E589AFF}" type="slidenum">
              <a:rPr lang="en-US" smtClean="0"/>
              <a:t>11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541051" y="4010166"/>
            <a:ext cx="215019" cy="2854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943850" y="5637193"/>
            <a:ext cx="419100" cy="2400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611484" y="1157444"/>
            <a:ext cx="4233785" cy="4875710"/>
          </a:xfrm>
        </p:spPr>
        <p:txBody>
          <a:bodyPr>
            <a:noAutofit/>
          </a:bodyPr>
          <a:lstStyle/>
          <a:p>
            <a:pPr marL="0" indent="0">
              <a:spcBef>
                <a:spcPts val="700"/>
              </a:spcBef>
              <a:buNone/>
            </a:pPr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cs typeface="Times New Roman" panose="02020603050405020304" pitchFamily="18" charset="0"/>
              </a:rPr>
              <a:t>Log Transformations</a:t>
            </a:r>
          </a:p>
          <a:p>
            <a:pPr marL="0" indent="0">
              <a:spcBef>
                <a:spcPts val="700"/>
              </a:spcBef>
              <a:buNone/>
            </a:pPr>
            <a:endParaRPr lang="en-US" sz="2000" b="1" dirty="0">
              <a:solidFill>
                <a:schemeClr val="tx1">
                  <a:lumMod val="85000"/>
                  <a:lumOff val="15000"/>
                </a:schemeClr>
              </a:solidFill>
              <a:cs typeface="Times New Roman" panose="02020603050405020304" pitchFamily="18" charset="0"/>
            </a:endParaRPr>
          </a:p>
          <a:p>
            <a:pPr marL="0" indent="0">
              <a:spcBef>
                <a:spcPts val="700"/>
              </a:spcBef>
              <a:buNone/>
            </a:pPr>
            <a:endParaRPr lang="en-US" sz="2000" b="1" dirty="0">
              <a:solidFill>
                <a:schemeClr val="tx1">
                  <a:lumMod val="85000"/>
                  <a:lumOff val="15000"/>
                </a:schemeClr>
              </a:solidFill>
              <a:cs typeface="Times New Roman" panose="02020603050405020304" pitchFamily="18" charset="0"/>
            </a:endParaRPr>
          </a:p>
          <a:p>
            <a:pPr marL="0" indent="0">
              <a:spcBef>
                <a:spcPts val="700"/>
              </a:spcBef>
              <a:buNone/>
            </a:pPr>
            <a:r>
              <a:rPr lang="en-US" dirty="0"/>
              <a:t>Used to expand the values of dark pixels in an image, while compressing the higher-level values.</a:t>
            </a:r>
          </a:p>
          <a:p>
            <a:pPr marL="0" indent="0">
              <a:spcBef>
                <a:spcPts val="700"/>
              </a:spcBef>
              <a:buNone/>
            </a:pPr>
            <a:r>
              <a:rPr lang="en-US" b="1" dirty="0"/>
              <a:t>Applications</a:t>
            </a:r>
          </a:p>
          <a:p>
            <a:pPr>
              <a:spcBef>
                <a:spcPts val="700"/>
              </a:spcBef>
            </a:pPr>
            <a:r>
              <a:rPr lang="en-US" spc="-5" dirty="0">
                <a:cs typeface="Times New Roman"/>
              </a:rPr>
              <a:t>This transformation is </a:t>
            </a:r>
            <a:r>
              <a:rPr lang="en-US" dirty="0">
                <a:cs typeface="Times New Roman"/>
              </a:rPr>
              <a:t>suitable </a:t>
            </a:r>
            <a:r>
              <a:rPr lang="en-US" spc="-5" dirty="0">
                <a:cs typeface="Times New Roman"/>
              </a:rPr>
              <a:t>for </a:t>
            </a:r>
            <a:r>
              <a:rPr lang="en-US" dirty="0">
                <a:cs typeface="Times New Roman"/>
              </a:rPr>
              <a:t>the case when the dynamic </a:t>
            </a:r>
            <a:r>
              <a:rPr lang="en-US" spc="-585" dirty="0">
                <a:cs typeface="Times New Roman"/>
              </a:rPr>
              <a:t> </a:t>
            </a:r>
            <a:r>
              <a:rPr lang="en-US" spc="-5" dirty="0">
                <a:cs typeface="Times New Roman"/>
              </a:rPr>
              <a:t>range of </a:t>
            </a:r>
            <a:r>
              <a:rPr lang="en-US" dirty="0">
                <a:cs typeface="Times New Roman"/>
              </a:rPr>
              <a:t>a </a:t>
            </a:r>
            <a:r>
              <a:rPr lang="en-US" spc="-5" dirty="0">
                <a:cs typeface="Times New Roman"/>
              </a:rPr>
              <a:t>processed image far exceeds the capability of the </a:t>
            </a:r>
            <a:r>
              <a:rPr lang="en-US" dirty="0">
                <a:cs typeface="Times New Roman"/>
              </a:rPr>
              <a:t> </a:t>
            </a:r>
            <a:r>
              <a:rPr lang="en-US" spc="-5" dirty="0">
                <a:cs typeface="Times New Roman"/>
              </a:rPr>
              <a:t>display device (e.g. display of the Fourier spectrum of an </a:t>
            </a:r>
            <a:r>
              <a:rPr lang="en-US" dirty="0">
                <a:cs typeface="Times New Roman"/>
              </a:rPr>
              <a:t> </a:t>
            </a:r>
            <a:r>
              <a:rPr lang="en-US" spc="-5" dirty="0">
                <a:cs typeface="Times New Roman"/>
              </a:rPr>
              <a:t>image)</a:t>
            </a:r>
            <a:endParaRPr lang="en-US" dirty="0">
              <a:cs typeface="Times New Roman"/>
            </a:endParaRPr>
          </a:p>
          <a:p>
            <a:pPr>
              <a:spcBef>
                <a:spcPts val="700"/>
              </a:spcBef>
            </a:pPr>
            <a:r>
              <a:rPr lang="en-US" spc="-5" dirty="0">
                <a:cs typeface="Times New Roman"/>
              </a:rPr>
              <a:t>Also</a:t>
            </a:r>
            <a:r>
              <a:rPr lang="en-US" dirty="0">
                <a:cs typeface="Times New Roman"/>
              </a:rPr>
              <a:t> </a:t>
            </a:r>
            <a:r>
              <a:rPr lang="en-US" spc="-5" dirty="0">
                <a:cs typeface="Times New Roman"/>
              </a:rPr>
              <a:t>called</a:t>
            </a:r>
            <a:r>
              <a:rPr lang="en-US" dirty="0">
                <a:cs typeface="Times New Roman"/>
              </a:rPr>
              <a:t> </a:t>
            </a:r>
            <a:r>
              <a:rPr lang="en-US" spc="-5" dirty="0">
                <a:cs typeface="Times New Roman"/>
              </a:rPr>
              <a:t>“</a:t>
            </a:r>
            <a:r>
              <a:rPr lang="en-US" spc="-5" dirty="0">
                <a:solidFill>
                  <a:srgbClr val="3333CC"/>
                </a:solidFill>
                <a:cs typeface="Times New Roman"/>
              </a:rPr>
              <a:t>dynamic-range</a:t>
            </a:r>
            <a:r>
              <a:rPr lang="en-US" dirty="0">
                <a:solidFill>
                  <a:srgbClr val="3333CC"/>
                </a:solidFill>
                <a:cs typeface="Times New Roman"/>
              </a:rPr>
              <a:t> </a:t>
            </a:r>
            <a:r>
              <a:rPr lang="en-US" spc="-5" dirty="0">
                <a:solidFill>
                  <a:srgbClr val="3333CC"/>
                </a:solidFill>
                <a:cs typeface="Times New Roman"/>
              </a:rPr>
              <a:t>compression</a:t>
            </a:r>
            <a:r>
              <a:rPr lang="en-US" dirty="0">
                <a:solidFill>
                  <a:srgbClr val="3333CC"/>
                </a:solidFill>
                <a:cs typeface="Times New Roman"/>
              </a:rPr>
              <a:t> / expansion</a:t>
            </a:r>
            <a:r>
              <a:rPr lang="en-US" dirty="0">
                <a:cs typeface="Times New Roman"/>
              </a:rPr>
              <a:t>”</a:t>
            </a:r>
          </a:p>
          <a:p>
            <a:pPr>
              <a:spcBef>
                <a:spcPts val="700"/>
              </a:spcBef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108B616-B8B1-4C06-83CF-7CC3C74ACA98}"/>
                  </a:ext>
                </a:extLst>
              </p:cNvPr>
              <p:cNvSpPr txBox="1"/>
              <p:nvPr/>
            </p:nvSpPr>
            <p:spPr>
              <a:xfrm>
                <a:off x="882870" y="1710517"/>
                <a:ext cx="280626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log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⁡(1+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PK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108B616-B8B1-4C06-83CF-7CC3C74ACA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2870" y="1710517"/>
                <a:ext cx="2806262" cy="369332"/>
              </a:xfrm>
              <a:prstGeom prst="rect">
                <a:avLst/>
              </a:prstGeom>
              <a:blipFill>
                <a:blip r:embed="rId3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PK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86894447-31EE-4D72-92B5-4F44CDAE6F23}"/>
              </a:ext>
            </a:extLst>
          </p:cNvPr>
          <p:cNvGrpSpPr/>
          <p:nvPr/>
        </p:nvGrpSpPr>
        <p:grpSpPr>
          <a:xfrm>
            <a:off x="4915557" y="2153196"/>
            <a:ext cx="6342181" cy="3713940"/>
            <a:chOff x="4809687" y="2590581"/>
            <a:chExt cx="6342181" cy="371394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6AD3A91-AE37-4CC0-A07E-D564C88C8D9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09687" y="2590581"/>
              <a:ext cx="6268325" cy="3124636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1ACE4DE-7ED4-4E73-912E-AC2AB43B3F93}"/>
                </a:ext>
              </a:extLst>
            </p:cNvPr>
            <p:cNvSpPr txBox="1"/>
            <p:nvPr/>
          </p:nvSpPr>
          <p:spPr>
            <a:xfrm>
              <a:off x="5002921" y="5702297"/>
              <a:ext cx="299347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Fourier spectrum displayed as a grayscale image</a:t>
              </a:r>
              <a:endParaRPr lang="en-PK" sz="1600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E4E9E6A-8977-4755-8844-34E24B3A83CF}"/>
                </a:ext>
              </a:extLst>
            </p:cNvPr>
            <p:cNvSpPr txBox="1"/>
            <p:nvPr/>
          </p:nvSpPr>
          <p:spPr>
            <a:xfrm>
              <a:off x="8158390" y="5719746"/>
              <a:ext cx="299347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Result of applying the log transformation with c=1</a:t>
              </a:r>
              <a:endParaRPr lang="en-PK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31643106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0974" y="343055"/>
            <a:ext cx="9994753" cy="626283"/>
          </a:xfrm>
        </p:spPr>
        <p:txBody>
          <a:bodyPr>
            <a:noAutofit/>
          </a:bodyPr>
          <a:lstStyle/>
          <a:p>
            <a:r>
              <a:rPr lang="en-US" altLang="en-PK" sz="2800" b="1" dirty="0"/>
              <a:t>Basic Intensity Transformation Functions</a:t>
            </a:r>
            <a:endParaRPr lang="en-US" sz="28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7861E9F1-9214-4563-ABFC-1D940E589AFF}" type="slidenum">
              <a:rPr lang="en-US" smtClean="0"/>
              <a:t>12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541051" y="4010166"/>
            <a:ext cx="215019" cy="2854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943850" y="5637193"/>
            <a:ext cx="419100" cy="2400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00974" y="1157444"/>
                <a:ext cx="5899696" cy="4875710"/>
              </a:xfrm>
            </p:spPr>
            <p:txBody>
              <a:bodyPr>
                <a:noAutofit/>
              </a:bodyPr>
              <a:lstStyle/>
              <a:p>
                <a:pPr marL="0" indent="0">
                  <a:spcBef>
                    <a:spcPts val="700"/>
                  </a:spcBef>
                  <a:buNone/>
                </a:pPr>
                <a:r>
                  <a:rPr lang="en-US" sz="2000" b="1" dirty="0"/>
                  <a:t>Power-law (Gamma) Transformations</a:t>
                </a:r>
              </a:p>
              <a:p>
                <a:pPr marL="0" indent="0">
                  <a:spcBef>
                    <a:spcPts val="700"/>
                  </a:spcBef>
                  <a:buNone/>
                </a:pPr>
                <a:endParaRPr lang="en-US" sz="1200" b="1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Times New Roman" panose="02020603050405020304" pitchFamily="18" charset="0"/>
                </a:endParaRPr>
              </a:p>
              <a:p>
                <a:pPr marL="0" indent="0">
                  <a:spcBef>
                    <a:spcPts val="700"/>
                  </a:spcBef>
                  <a:buNone/>
                </a:pPr>
                <a:endParaRPr lang="en-US" sz="1200" b="1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Times New Roman" panose="02020603050405020304" pitchFamily="18" charset="0"/>
                </a:endParaRPr>
              </a:p>
              <a:p>
                <a:pPr marL="0" indent="0">
                  <a:spcBef>
                    <a:spcPts val="700"/>
                  </a:spcBef>
                  <a:buNone/>
                </a:pPr>
                <a:endParaRPr 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Times New Roman" panose="02020603050405020304" pitchFamily="18" charset="0"/>
                </a:endParaRPr>
              </a:p>
              <a:p>
                <a:pPr marL="0" indent="0">
                  <a:spcBef>
                    <a:spcPts val="700"/>
                  </a:spcBef>
                  <a:buNone/>
                </a:pPr>
                <a:r>
                  <a:rPr lang="en-US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Times New Roman" panose="02020603050405020304" pitchFamily="18" charset="0"/>
                  </a:rPr>
                  <a:t>For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𝛾</m:t>
                    </m:r>
                    <m:r>
                      <a:rPr lang="en-US" b="0" i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&gt;1</m:t>
                    </m:r>
                  </m:oMath>
                </a14:m>
                <a:r>
                  <a:rPr lang="en-US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Times New Roman" panose="02020603050405020304" pitchFamily="18" charset="0"/>
                  </a:rPr>
                  <a:t>: Expand values of dark pixels, compress values of brighter pixels</a:t>
                </a:r>
                <a:endParaRPr 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Times New Roman" panose="02020603050405020304" pitchFamily="18" charset="0"/>
                </a:endParaRPr>
              </a:p>
              <a:p>
                <a:pPr marL="0" indent="0">
                  <a:spcBef>
                    <a:spcPts val="700"/>
                  </a:spcBef>
                  <a:buNone/>
                </a:pPr>
                <a:r>
                  <a:rPr lang="en-US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Times New Roman" panose="02020603050405020304" pitchFamily="18" charset="0"/>
                  </a:rPr>
                  <a:t>For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𝛾</m:t>
                    </m:r>
                    <m:r>
                      <a:rPr lang="en-US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&gt;1</m:t>
                    </m:r>
                  </m:oMath>
                </a14:m>
                <a:r>
                  <a:rPr lang="en-US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Times New Roman" panose="02020603050405020304" pitchFamily="18" charset="0"/>
                  </a:rPr>
                  <a:t>: Compresses values of dark pixels, expand values of brighter pixels</a:t>
                </a:r>
                <a:endParaRPr 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Times New Roman" panose="02020603050405020304" pitchFamily="18" charset="0"/>
                </a:endParaRPr>
              </a:p>
              <a:p>
                <a:pPr marL="0" indent="0">
                  <a:spcBef>
                    <a:spcPts val="700"/>
                  </a:spcBef>
                  <a:buNone/>
                </a:pPr>
                <a:endParaRPr 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Times New Roman" panose="02020603050405020304" pitchFamily="18" charset="0"/>
                </a:endParaRPr>
              </a:p>
              <a:p>
                <a:pPr marL="0" indent="0">
                  <a:spcBef>
                    <a:spcPts val="700"/>
                  </a:spcBef>
                  <a:buNone/>
                </a:pPr>
                <a:r>
                  <a:rPr lang="en-US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Times New Roman" panose="02020603050405020304" pitchFamily="18" charset="0"/>
                  </a:rPr>
                  <a:t>Applications</a:t>
                </a:r>
              </a:p>
              <a:p>
                <a:pPr>
                  <a:spcBef>
                    <a:spcPts val="700"/>
                  </a:spcBef>
                </a:pPr>
                <a:r>
                  <a:rPr lang="en-US" dirty="0"/>
                  <a:t>The response of many devices used for image capture, printing, and display obey a power law</a:t>
                </a:r>
              </a:p>
              <a:p>
                <a:pPr>
                  <a:spcBef>
                    <a:spcPts val="700"/>
                  </a:spcBef>
                </a:pPr>
                <a:endParaRPr 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Times New Roman" panose="02020603050405020304" pitchFamily="18" charset="0"/>
                </a:endParaRPr>
              </a:p>
              <a:p>
                <a:pPr marL="0" indent="0">
                  <a:spcBef>
                    <a:spcPts val="700"/>
                  </a:spcBef>
                  <a:buNone/>
                </a:pPr>
                <a:r>
                  <a:rPr lang="en-US" dirty="0"/>
                  <a:t>The process used to correct these power-law response phenomena is called gamma correction or gamma encoding.</a:t>
                </a:r>
                <a:endParaRPr 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Times New Roman" panose="02020603050405020304" pitchFamily="18" charset="0"/>
                </a:endParaRPr>
              </a:p>
              <a:p>
                <a:pPr marL="0" indent="0">
                  <a:spcBef>
                    <a:spcPts val="700"/>
                  </a:spcBef>
                  <a:buNone/>
                </a:pPr>
                <a:endParaRPr lang="en-US" sz="1200" b="1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0974" y="1157444"/>
                <a:ext cx="5899696" cy="4875710"/>
              </a:xfrm>
              <a:blipFill>
                <a:blip r:embed="rId3"/>
                <a:stretch>
                  <a:fillRect l="-1138" t="-1125" r="-1655" b="-9875"/>
                </a:stretch>
              </a:blipFill>
            </p:spPr>
            <p:txBody>
              <a:bodyPr/>
              <a:lstStyle/>
              <a:p>
                <a:r>
                  <a:rPr lang="en-PK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80100B51-F01E-4347-99FC-B8EC3F8D6F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8058" y="1879984"/>
            <a:ext cx="4096322" cy="387721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F409C2C-75C5-4D2B-B903-70EB9B7B1533}"/>
              </a:ext>
            </a:extLst>
          </p:cNvPr>
          <p:cNvSpPr txBox="1"/>
          <p:nvPr/>
        </p:nvSpPr>
        <p:spPr>
          <a:xfrm>
            <a:off x="6693161" y="5786262"/>
            <a:ext cx="47472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Plots of the gamma equation for various values of gamma (c =1 in all cases)</a:t>
            </a:r>
            <a:endParaRPr lang="en-PK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79241FE-1703-492F-BF4D-784CD2129650}"/>
                  </a:ext>
                </a:extLst>
              </p:cNvPr>
              <p:cNvSpPr txBox="1"/>
              <p:nvPr/>
            </p:nvSpPr>
            <p:spPr>
              <a:xfrm>
                <a:off x="882870" y="1710517"/>
                <a:ext cx="280626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79241FE-1703-492F-BF4D-784CD21296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2870" y="1710517"/>
                <a:ext cx="2806262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K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81939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0974" y="343055"/>
            <a:ext cx="9994753" cy="626283"/>
          </a:xfrm>
        </p:spPr>
        <p:txBody>
          <a:bodyPr>
            <a:noAutofit/>
          </a:bodyPr>
          <a:lstStyle/>
          <a:p>
            <a:r>
              <a:rPr lang="en-US" altLang="en-PK" sz="2800" b="1" dirty="0"/>
              <a:t>Basic Intensity Transformation Functions</a:t>
            </a:r>
            <a:endParaRPr lang="en-US" sz="28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7861E9F1-9214-4563-ABFC-1D940E589AFF}" type="slidenum">
              <a:rPr lang="en-US" smtClean="0"/>
              <a:t>13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541051" y="4010166"/>
            <a:ext cx="215019" cy="2854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943850" y="5637193"/>
            <a:ext cx="419100" cy="2400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600974" y="1157444"/>
            <a:ext cx="5899696" cy="4875710"/>
          </a:xfrm>
        </p:spPr>
        <p:txBody>
          <a:bodyPr>
            <a:noAutofit/>
          </a:bodyPr>
          <a:lstStyle/>
          <a:p>
            <a:pPr marL="0" indent="0">
              <a:spcBef>
                <a:spcPts val="700"/>
              </a:spcBef>
              <a:buNone/>
            </a:pPr>
            <a:r>
              <a:rPr lang="en-US" b="1" dirty="0"/>
              <a:t>Power-law (Gamma) Transformations</a:t>
            </a:r>
            <a:endParaRPr lang="en-US" sz="1200" b="1" dirty="0">
              <a:solidFill>
                <a:schemeClr val="tx1">
                  <a:lumMod val="85000"/>
                  <a:lumOff val="15000"/>
                </a:schemeClr>
              </a:solidFill>
              <a:cs typeface="Times New Roman" panose="02020603050405020304" pitchFamily="18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88A3F6B-8217-4715-A198-81791C9263C7}"/>
              </a:ext>
            </a:extLst>
          </p:cNvPr>
          <p:cNvGrpSpPr/>
          <p:nvPr/>
        </p:nvGrpSpPr>
        <p:grpSpPr>
          <a:xfrm>
            <a:off x="2074096" y="1704995"/>
            <a:ext cx="8043807" cy="4610342"/>
            <a:chOff x="2645214" y="1610918"/>
            <a:chExt cx="7220374" cy="506573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7E93CEE-21B5-4BE6-85EE-0BEB0F941FB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45214" y="1610918"/>
              <a:ext cx="5793123" cy="5065736"/>
            </a:xfrm>
            <a:prstGeom prst="rect">
              <a:avLst/>
            </a:prstGeom>
          </p:spPr>
        </p:pic>
        <p:sp>
          <p:nvSpPr>
            <p:cNvPr id="8" name="object 5">
              <a:extLst>
                <a:ext uri="{FF2B5EF4-FFF2-40B4-BE49-F238E27FC236}">
                  <a16:creationId xmlns:a16="http://schemas.microsoft.com/office/drawing/2014/main" id="{09E30782-3C27-4508-968E-B1FC1B025E34}"/>
                </a:ext>
              </a:extLst>
            </p:cNvPr>
            <p:cNvSpPr txBox="1"/>
            <p:nvPr/>
          </p:nvSpPr>
          <p:spPr>
            <a:xfrm>
              <a:off x="8357463" y="2259233"/>
              <a:ext cx="1508125" cy="843180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 marR="5080">
                <a:lnSpc>
                  <a:spcPct val="100000"/>
                </a:lnSpc>
                <a:spcBef>
                  <a:spcPts val="95"/>
                </a:spcBef>
              </a:pPr>
              <a:r>
                <a:rPr spc="-5" dirty="0">
                  <a:latin typeface="Times New Roman"/>
                  <a:cs typeface="Times New Roman"/>
                </a:rPr>
                <a:t>Response of </a:t>
              </a:r>
              <a:r>
                <a:rPr dirty="0">
                  <a:latin typeface="Times New Roman"/>
                  <a:cs typeface="Times New Roman"/>
                </a:rPr>
                <a:t> </a:t>
              </a:r>
              <a:r>
                <a:rPr spc="-5" dirty="0">
                  <a:latin typeface="Times New Roman"/>
                  <a:cs typeface="Times New Roman"/>
                </a:rPr>
                <a:t>CRT</a:t>
              </a:r>
              <a:r>
                <a:rPr spc="-35" dirty="0">
                  <a:latin typeface="Times New Roman"/>
                  <a:cs typeface="Times New Roman"/>
                </a:rPr>
                <a:t> </a:t>
              </a:r>
              <a:r>
                <a:rPr spc="-5" dirty="0">
                  <a:latin typeface="Times New Roman"/>
                  <a:cs typeface="Times New Roman"/>
                </a:rPr>
                <a:t>to</a:t>
              </a:r>
              <a:r>
                <a:rPr spc="-30" dirty="0">
                  <a:latin typeface="Times New Roman"/>
                  <a:cs typeface="Times New Roman"/>
                </a:rPr>
                <a:t> </a:t>
              </a:r>
              <a:r>
                <a:rPr spc="-5" dirty="0">
                  <a:latin typeface="Times New Roman"/>
                  <a:cs typeface="Times New Roman"/>
                </a:rPr>
                <a:t>Linear </a:t>
              </a:r>
              <a:r>
                <a:rPr spc="-484" dirty="0">
                  <a:latin typeface="Times New Roman"/>
                  <a:cs typeface="Times New Roman"/>
                </a:rPr>
                <a:t> </a:t>
              </a:r>
              <a:r>
                <a:rPr spc="-5" dirty="0">
                  <a:latin typeface="Times New Roman"/>
                  <a:cs typeface="Times New Roman"/>
                </a:rPr>
                <a:t>wedge</a:t>
              </a:r>
              <a:endParaRPr dirty="0">
                <a:latin typeface="Times New Roman"/>
                <a:cs typeface="Times New Roman"/>
              </a:endParaRPr>
            </a:p>
          </p:txBody>
        </p:sp>
        <p:sp>
          <p:nvSpPr>
            <p:cNvPr id="9" name="object 7">
              <a:extLst>
                <a:ext uri="{FF2B5EF4-FFF2-40B4-BE49-F238E27FC236}">
                  <a16:creationId xmlns:a16="http://schemas.microsoft.com/office/drawing/2014/main" id="{91696192-100E-4B05-A6FD-6D906F1415D3}"/>
                </a:ext>
              </a:extLst>
            </p:cNvPr>
            <p:cNvSpPr txBox="1"/>
            <p:nvPr/>
          </p:nvSpPr>
          <p:spPr>
            <a:xfrm>
              <a:off x="8359686" y="4837747"/>
              <a:ext cx="1003935" cy="566181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 marR="5080">
                <a:lnSpc>
                  <a:spcPct val="100000"/>
                </a:lnSpc>
                <a:spcBef>
                  <a:spcPts val="95"/>
                </a:spcBef>
              </a:pPr>
              <a:r>
                <a:rPr spc="-10" dirty="0">
                  <a:latin typeface="Times New Roman"/>
                  <a:cs typeface="Times New Roman"/>
                </a:rPr>
                <a:t>Output</a:t>
              </a:r>
              <a:r>
                <a:rPr spc="-70" dirty="0">
                  <a:latin typeface="Times New Roman"/>
                  <a:cs typeface="Times New Roman"/>
                </a:rPr>
                <a:t> </a:t>
              </a:r>
              <a:r>
                <a:rPr spc="-5" dirty="0">
                  <a:latin typeface="Times New Roman"/>
                  <a:cs typeface="Times New Roman"/>
                </a:rPr>
                <a:t>of </a:t>
              </a:r>
              <a:r>
                <a:rPr spc="-484" dirty="0">
                  <a:latin typeface="Times New Roman"/>
                  <a:cs typeface="Times New Roman"/>
                </a:rPr>
                <a:t> </a:t>
              </a:r>
              <a:r>
                <a:rPr spc="-10" dirty="0">
                  <a:latin typeface="Times New Roman"/>
                  <a:cs typeface="Times New Roman"/>
                </a:rPr>
                <a:t>monitor</a:t>
              </a:r>
              <a:endParaRPr dirty="0">
                <a:latin typeface="Times New Roman"/>
                <a:cs typeface="Times New Roman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879085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0974" y="343055"/>
            <a:ext cx="9994753" cy="626283"/>
          </a:xfrm>
        </p:spPr>
        <p:txBody>
          <a:bodyPr>
            <a:noAutofit/>
          </a:bodyPr>
          <a:lstStyle/>
          <a:p>
            <a:r>
              <a:rPr lang="en-US" altLang="en-PK" sz="2800" b="1" dirty="0"/>
              <a:t>Basic Intensity Transformation Functions</a:t>
            </a:r>
            <a:endParaRPr lang="en-US" sz="28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7861E9F1-9214-4563-ABFC-1D940E589AFF}" type="slidenum">
              <a:rPr lang="en-US" smtClean="0"/>
              <a:t>14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541051" y="4010166"/>
            <a:ext cx="215019" cy="2854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943850" y="5637193"/>
            <a:ext cx="419100" cy="2400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600974" y="1157444"/>
            <a:ext cx="5899696" cy="4875710"/>
          </a:xfrm>
        </p:spPr>
        <p:txBody>
          <a:bodyPr>
            <a:noAutofit/>
          </a:bodyPr>
          <a:lstStyle/>
          <a:p>
            <a:pPr marL="0" indent="0">
              <a:spcBef>
                <a:spcPts val="700"/>
              </a:spcBef>
              <a:buNone/>
            </a:pPr>
            <a:r>
              <a:rPr lang="en-US" b="1" dirty="0"/>
              <a:t>Power-law (Gamma) Transformations</a:t>
            </a:r>
            <a:endParaRPr lang="en-US" b="1" dirty="0">
              <a:solidFill>
                <a:schemeClr val="tx1">
                  <a:lumMod val="85000"/>
                  <a:lumOff val="15000"/>
                </a:schemeClr>
              </a:solidFill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8B5DAD3-1A6D-49DA-88BB-FC86F67844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491" y="2065694"/>
            <a:ext cx="5118457" cy="32955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D07BFF8-0F5F-44D2-8BED-4E6A20C915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1758" y="2044673"/>
            <a:ext cx="5153232" cy="3295568"/>
          </a:xfrm>
          <a:prstGeom prst="rect">
            <a:avLst/>
          </a:prstGeom>
        </p:spPr>
      </p:pic>
      <p:sp>
        <p:nvSpPr>
          <p:cNvPr id="13" name="object 5">
            <a:extLst>
              <a:ext uri="{FF2B5EF4-FFF2-40B4-BE49-F238E27FC236}">
                <a16:creationId xmlns:a16="http://schemas.microsoft.com/office/drawing/2014/main" id="{2E1F893C-711A-4C66-A877-693682F44311}"/>
              </a:ext>
            </a:extLst>
          </p:cNvPr>
          <p:cNvSpPr txBox="1"/>
          <p:nvPr/>
        </p:nvSpPr>
        <p:spPr>
          <a:xfrm>
            <a:off x="1066702" y="5361262"/>
            <a:ext cx="1694180" cy="8431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95"/>
              </a:spcBef>
            </a:pPr>
            <a:r>
              <a:rPr spc="-5" dirty="0">
                <a:cs typeface="Times New Roman"/>
              </a:rPr>
              <a:t>MRI image </a:t>
            </a:r>
            <a:r>
              <a:rPr spc="-10" dirty="0">
                <a:cs typeface="Times New Roman"/>
              </a:rPr>
              <a:t>of </a:t>
            </a:r>
            <a:r>
              <a:rPr spc="-5" dirty="0">
                <a:cs typeface="Times New Roman"/>
              </a:rPr>
              <a:t> </a:t>
            </a:r>
            <a:r>
              <a:rPr spc="-10" dirty="0">
                <a:cs typeface="Times New Roman"/>
              </a:rPr>
              <a:t>fractured human </a:t>
            </a:r>
            <a:r>
              <a:rPr spc="-484" dirty="0">
                <a:cs typeface="Times New Roman"/>
              </a:rPr>
              <a:t> </a:t>
            </a:r>
            <a:r>
              <a:rPr spc="-10" dirty="0">
                <a:cs typeface="Times New Roman"/>
              </a:rPr>
              <a:t>spine</a:t>
            </a:r>
            <a:endParaRPr dirty="0">
              <a:cs typeface="Times New Roman"/>
            </a:endParaRPr>
          </a:p>
        </p:txBody>
      </p:sp>
      <p:sp>
        <p:nvSpPr>
          <p:cNvPr id="14" name="object 6">
            <a:extLst>
              <a:ext uri="{FF2B5EF4-FFF2-40B4-BE49-F238E27FC236}">
                <a16:creationId xmlns:a16="http://schemas.microsoft.com/office/drawing/2014/main" id="{172DCA71-5D68-4D1A-91B1-4D14A0B505D1}"/>
              </a:ext>
            </a:extLst>
          </p:cNvPr>
          <p:cNvSpPr txBox="1"/>
          <p:nvPr/>
        </p:nvSpPr>
        <p:spPr>
          <a:xfrm>
            <a:off x="3482472" y="5361262"/>
            <a:ext cx="2115878" cy="128689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065" marR="5080" algn="ctr">
              <a:lnSpc>
                <a:spcPct val="100000"/>
              </a:lnSpc>
              <a:spcBef>
                <a:spcPts val="95"/>
              </a:spcBef>
            </a:pPr>
            <a:r>
              <a:rPr spc="-5" dirty="0">
                <a:cs typeface="Times New Roman"/>
              </a:rPr>
              <a:t>Result of </a:t>
            </a:r>
            <a:r>
              <a:rPr spc="-10" dirty="0">
                <a:cs typeface="Times New Roman"/>
              </a:rPr>
              <a:t>applying </a:t>
            </a:r>
            <a:r>
              <a:rPr spc="-490" dirty="0">
                <a:cs typeface="Times New Roman"/>
              </a:rPr>
              <a:t> </a:t>
            </a:r>
            <a:r>
              <a:rPr spc="-5" dirty="0">
                <a:cs typeface="Times New Roman"/>
              </a:rPr>
              <a:t>power-law </a:t>
            </a:r>
            <a:r>
              <a:rPr dirty="0">
                <a:cs typeface="Times New Roman"/>
              </a:rPr>
              <a:t> </a:t>
            </a:r>
            <a:r>
              <a:rPr spc="-10" dirty="0">
                <a:cs typeface="Times New Roman"/>
              </a:rPr>
              <a:t>transformation</a:t>
            </a:r>
            <a:endParaRPr dirty="0"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1250"/>
              </a:spcBef>
            </a:pPr>
            <a:r>
              <a:rPr spc="-5" dirty="0">
                <a:latin typeface="Times New Roman"/>
                <a:cs typeface="Times New Roman"/>
              </a:rPr>
              <a:t>c</a:t>
            </a:r>
            <a:r>
              <a:rPr spc="-15" dirty="0">
                <a:latin typeface="Times New Roman"/>
                <a:cs typeface="Times New Roman"/>
              </a:rPr>
              <a:t> </a:t>
            </a:r>
            <a:r>
              <a:rPr spc="-5" dirty="0">
                <a:latin typeface="Times New Roman"/>
                <a:cs typeface="Times New Roman"/>
              </a:rPr>
              <a:t>=</a:t>
            </a:r>
            <a:r>
              <a:rPr spc="-15" dirty="0">
                <a:latin typeface="Times New Roman"/>
                <a:cs typeface="Times New Roman"/>
              </a:rPr>
              <a:t> </a:t>
            </a:r>
            <a:r>
              <a:rPr spc="-5" dirty="0">
                <a:latin typeface="Times New Roman"/>
                <a:cs typeface="Times New Roman"/>
              </a:rPr>
              <a:t>1,</a:t>
            </a:r>
            <a:r>
              <a:rPr spc="-15" dirty="0"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3333CC"/>
                </a:solidFill>
                <a:latin typeface="Symbol"/>
                <a:cs typeface="Symbol"/>
              </a:rPr>
              <a:t></a:t>
            </a:r>
            <a:r>
              <a:rPr spc="-10" dirty="0">
                <a:solidFill>
                  <a:srgbClr val="3333CC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3333CC"/>
                </a:solidFill>
                <a:latin typeface="Symbol"/>
                <a:cs typeface="Symbol"/>
              </a:rPr>
              <a:t></a:t>
            </a:r>
            <a:r>
              <a:rPr spc="-10" dirty="0">
                <a:solidFill>
                  <a:srgbClr val="3333CC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3333CC"/>
                </a:solidFill>
                <a:latin typeface="Symbol"/>
                <a:cs typeface="Symbol"/>
              </a:rPr>
              <a:t></a:t>
            </a:r>
            <a:endParaRPr dirty="0">
              <a:latin typeface="Symbol"/>
              <a:cs typeface="Symbol"/>
            </a:endParaRPr>
          </a:p>
        </p:txBody>
      </p:sp>
      <p:sp>
        <p:nvSpPr>
          <p:cNvPr id="16" name="object 7">
            <a:extLst>
              <a:ext uri="{FF2B5EF4-FFF2-40B4-BE49-F238E27FC236}">
                <a16:creationId xmlns:a16="http://schemas.microsoft.com/office/drawing/2014/main" id="{2FB648A7-7477-4ACA-9E77-69DAC9D37117}"/>
              </a:ext>
            </a:extLst>
          </p:cNvPr>
          <p:cNvSpPr txBox="1"/>
          <p:nvPr/>
        </p:nvSpPr>
        <p:spPr>
          <a:xfrm>
            <a:off x="6239494" y="5336221"/>
            <a:ext cx="2069415" cy="131766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065" marR="5080" algn="ctr">
              <a:lnSpc>
                <a:spcPct val="100000"/>
              </a:lnSpc>
              <a:spcBef>
                <a:spcPts val="95"/>
              </a:spcBef>
            </a:pPr>
            <a:r>
              <a:rPr spc="-5" dirty="0">
                <a:cs typeface="Times New Roman"/>
              </a:rPr>
              <a:t>Result of </a:t>
            </a:r>
            <a:r>
              <a:rPr spc="-10" dirty="0">
                <a:cs typeface="Times New Roman"/>
              </a:rPr>
              <a:t>applying </a:t>
            </a:r>
            <a:r>
              <a:rPr spc="-490" dirty="0">
                <a:cs typeface="Times New Roman"/>
              </a:rPr>
              <a:t> </a:t>
            </a:r>
            <a:r>
              <a:rPr spc="-5" dirty="0">
                <a:cs typeface="Times New Roman"/>
              </a:rPr>
              <a:t>power-law </a:t>
            </a:r>
            <a:r>
              <a:rPr dirty="0">
                <a:cs typeface="Times New Roman"/>
              </a:rPr>
              <a:t> </a:t>
            </a:r>
            <a:r>
              <a:rPr spc="-10" dirty="0">
                <a:cs typeface="Times New Roman"/>
              </a:rPr>
              <a:t>transformation</a:t>
            </a:r>
            <a:endParaRPr dirty="0"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1250"/>
              </a:spcBef>
            </a:pPr>
            <a:r>
              <a:rPr sz="2000" spc="-5" dirty="0">
                <a:latin typeface="Times New Roman"/>
                <a:cs typeface="Times New Roman"/>
              </a:rPr>
              <a:t>c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=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1,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3333CC"/>
                </a:solidFill>
                <a:latin typeface="Symbol"/>
                <a:cs typeface="Symbol"/>
              </a:rPr>
              <a:t></a:t>
            </a:r>
            <a:r>
              <a:rPr sz="2000" spc="-10" dirty="0">
                <a:solidFill>
                  <a:srgbClr val="3333CC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3333CC"/>
                </a:solidFill>
                <a:latin typeface="Symbol"/>
                <a:cs typeface="Symbol"/>
              </a:rPr>
              <a:t></a:t>
            </a:r>
            <a:r>
              <a:rPr sz="2000" spc="-10" dirty="0">
                <a:solidFill>
                  <a:srgbClr val="3333CC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3333CC"/>
                </a:solidFill>
                <a:latin typeface="Symbol"/>
                <a:cs typeface="Symbol"/>
              </a:rPr>
              <a:t></a:t>
            </a:r>
            <a:endParaRPr sz="2000" dirty="0">
              <a:latin typeface="Symbol"/>
              <a:cs typeface="Symbol"/>
            </a:endParaRPr>
          </a:p>
        </p:txBody>
      </p:sp>
      <p:sp>
        <p:nvSpPr>
          <p:cNvPr id="17" name="object 8">
            <a:extLst>
              <a:ext uri="{FF2B5EF4-FFF2-40B4-BE49-F238E27FC236}">
                <a16:creationId xmlns:a16="http://schemas.microsoft.com/office/drawing/2014/main" id="{1DBDFCC7-C34D-4F24-89E2-D007287B6B34}"/>
              </a:ext>
            </a:extLst>
          </p:cNvPr>
          <p:cNvSpPr txBox="1"/>
          <p:nvPr/>
        </p:nvSpPr>
        <p:spPr>
          <a:xfrm>
            <a:off x="8799879" y="5341226"/>
            <a:ext cx="1947511" cy="131766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95"/>
              </a:spcBef>
            </a:pPr>
            <a:r>
              <a:rPr spc="-5" dirty="0">
                <a:cs typeface="Times New Roman"/>
              </a:rPr>
              <a:t>Result</a:t>
            </a:r>
            <a:r>
              <a:rPr spc="-40" dirty="0">
                <a:cs typeface="Times New Roman"/>
              </a:rPr>
              <a:t> </a:t>
            </a:r>
            <a:r>
              <a:rPr spc="-5" dirty="0">
                <a:cs typeface="Times New Roman"/>
              </a:rPr>
              <a:t>of</a:t>
            </a:r>
            <a:r>
              <a:rPr spc="-40" dirty="0">
                <a:cs typeface="Times New Roman"/>
              </a:rPr>
              <a:t> </a:t>
            </a:r>
            <a:r>
              <a:rPr spc="-10" dirty="0">
                <a:cs typeface="Times New Roman"/>
              </a:rPr>
              <a:t>applying </a:t>
            </a:r>
            <a:r>
              <a:rPr spc="-484" dirty="0">
                <a:cs typeface="Times New Roman"/>
              </a:rPr>
              <a:t> </a:t>
            </a:r>
            <a:r>
              <a:rPr spc="-5" dirty="0">
                <a:cs typeface="Times New Roman"/>
              </a:rPr>
              <a:t>power-law </a:t>
            </a:r>
            <a:r>
              <a:rPr dirty="0">
                <a:cs typeface="Times New Roman"/>
              </a:rPr>
              <a:t> </a:t>
            </a:r>
            <a:r>
              <a:rPr spc="-10" dirty="0">
                <a:cs typeface="Times New Roman"/>
              </a:rPr>
              <a:t>transformation</a:t>
            </a:r>
            <a:endParaRPr dirty="0"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1250"/>
              </a:spcBef>
            </a:pPr>
            <a:r>
              <a:rPr sz="2000" spc="-5" dirty="0">
                <a:latin typeface="Times New Roman"/>
                <a:cs typeface="Times New Roman"/>
              </a:rPr>
              <a:t>c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=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1,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3333CC"/>
                </a:solidFill>
                <a:latin typeface="Symbol"/>
                <a:cs typeface="Symbol"/>
              </a:rPr>
              <a:t></a:t>
            </a:r>
            <a:r>
              <a:rPr sz="2000" spc="-10" dirty="0">
                <a:solidFill>
                  <a:srgbClr val="3333CC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3333CC"/>
                </a:solidFill>
                <a:latin typeface="Symbol"/>
                <a:cs typeface="Symbol"/>
              </a:rPr>
              <a:t></a:t>
            </a:r>
            <a:r>
              <a:rPr sz="2000" spc="-10" dirty="0">
                <a:solidFill>
                  <a:srgbClr val="3333CC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3333CC"/>
                </a:solidFill>
                <a:latin typeface="Symbol"/>
                <a:cs typeface="Symbol"/>
              </a:rPr>
              <a:t></a:t>
            </a:r>
            <a:endParaRPr sz="2000" dirty="0">
              <a:latin typeface="Symbol"/>
              <a:cs typeface="Symbol"/>
            </a:endParaRPr>
          </a:p>
        </p:txBody>
      </p:sp>
    </p:spTree>
    <p:extLst>
      <p:ext uri="{BB962C8B-B14F-4D97-AF65-F5344CB8AC3E}">
        <p14:creationId xmlns:p14="http://schemas.microsoft.com/office/powerpoint/2010/main" val="40918052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0974" y="343055"/>
            <a:ext cx="9994753" cy="626283"/>
          </a:xfrm>
        </p:spPr>
        <p:txBody>
          <a:bodyPr>
            <a:noAutofit/>
          </a:bodyPr>
          <a:lstStyle/>
          <a:p>
            <a:r>
              <a:rPr lang="en-US" altLang="en-PK" sz="2800" b="1" dirty="0"/>
              <a:t>Piecewise Linear Transformations</a:t>
            </a:r>
            <a:endParaRPr lang="en-US" sz="28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7861E9F1-9214-4563-ABFC-1D940E589AFF}" type="slidenum">
              <a:rPr lang="en-US" smtClean="0"/>
              <a:t>15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541051" y="4010166"/>
            <a:ext cx="215019" cy="2854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943850" y="5637193"/>
            <a:ext cx="419100" cy="2400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600974" y="1157444"/>
            <a:ext cx="5899696" cy="4875710"/>
          </a:xfrm>
        </p:spPr>
        <p:txBody>
          <a:bodyPr>
            <a:noAutofit/>
          </a:bodyPr>
          <a:lstStyle/>
          <a:p>
            <a:pPr marL="0" indent="0">
              <a:spcBef>
                <a:spcPts val="700"/>
              </a:spcBef>
              <a:buNone/>
            </a:pPr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cs typeface="Times New Roman" panose="02020603050405020304" pitchFamily="18" charset="0"/>
              </a:rPr>
              <a:t>Contrast Stretching</a:t>
            </a:r>
          </a:p>
          <a:p>
            <a:pPr marL="0" indent="0">
              <a:spcBef>
                <a:spcPts val="700"/>
              </a:spcBef>
              <a:buNone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cs typeface="Times New Roman" panose="02020603050405020304" pitchFamily="18" charset="0"/>
              </a:rPr>
              <a:t>Increasing the dynamic range of the gray levels for low contrast images.</a:t>
            </a:r>
          </a:p>
          <a:p>
            <a:pPr>
              <a:spcBef>
                <a:spcPts val="700"/>
              </a:spcBef>
              <a:buFont typeface="Wingdings" panose="05000000000000000000" pitchFamily="2" charset="2"/>
              <a:buChar char="Ø"/>
            </a:pP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cs typeface="Times New Roman" panose="02020603050405020304" pitchFamily="18" charset="0"/>
            </a:endParaRPr>
          </a:p>
          <a:p>
            <a:pPr marL="0" indent="0">
              <a:spcBef>
                <a:spcPts val="700"/>
              </a:spcBef>
              <a:buNone/>
            </a:pP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cs typeface="Times New Roman" panose="02020603050405020304" pitchFamily="18" charset="0"/>
              </a:rPr>
              <a:t>Low-contrast images can result from</a:t>
            </a:r>
          </a:p>
          <a:p>
            <a:pPr>
              <a:spcBef>
                <a:spcPts val="700"/>
              </a:spcBef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cs typeface="Times New Roman" panose="02020603050405020304" pitchFamily="18" charset="0"/>
              </a:rPr>
              <a:t>Poor illumination,</a:t>
            </a:r>
          </a:p>
          <a:p>
            <a:pPr>
              <a:spcBef>
                <a:spcPts val="700"/>
              </a:spcBef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cs typeface="Times New Roman" panose="02020603050405020304" pitchFamily="18" charset="0"/>
              </a:rPr>
              <a:t>Lack of dynamic range in the imaging sensor, or</a:t>
            </a:r>
          </a:p>
          <a:p>
            <a:pPr>
              <a:spcBef>
                <a:spcPts val="700"/>
              </a:spcBef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cs typeface="Times New Roman" panose="02020603050405020304" pitchFamily="18" charset="0"/>
              </a:rPr>
              <a:t>Wrong setting of a lens aperture during image acquisition</a:t>
            </a:r>
          </a:p>
          <a:p>
            <a:pPr marL="0" indent="0">
              <a:spcBef>
                <a:spcPts val="700"/>
              </a:spcBef>
              <a:buNone/>
            </a:pPr>
            <a:endParaRPr lang="en-US" sz="1200" b="1" dirty="0">
              <a:solidFill>
                <a:schemeClr val="tx1">
                  <a:lumMod val="85000"/>
                  <a:lumOff val="15000"/>
                </a:schemeClr>
              </a:solidFill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B2922C0-E2BD-4AF4-BF9C-400DC99A5FEF}"/>
                  </a:ext>
                </a:extLst>
              </p:cNvPr>
              <p:cNvSpPr txBox="1"/>
              <p:nvPr/>
            </p:nvSpPr>
            <p:spPr>
              <a:xfrm>
                <a:off x="955877" y="4775318"/>
                <a:ext cx="6800193" cy="1394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PK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PK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                 0≤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                        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1=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1)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 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                 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2=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2)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 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                           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  <a:p>
                <a:endParaRPr lang="en-PK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B2922C0-E2BD-4AF4-BF9C-400DC99A5F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877" y="4775318"/>
                <a:ext cx="6800193" cy="13949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K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180070D7-010A-48AB-85D9-3B2188A3A3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1051" y="1743554"/>
            <a:ext cx="3140287" cy="3119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2431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0974" y="343055"/>
            <a:ext cx="9994753" cy="626283"/>
          </a:xfrm>
        </p:spPr>
        <p:txBody>
          <a:bodyPr>
            <a:noAutofit/>
          </a:bodyPr>
          <a:lstStyle/>
          <a:p>
            <a:r>
              <a:rPr lang="en-US" altLang="en-PK" sz="2800" b="1" dirty="0"/>
              <a:t>Piecewise Linear Transformations</a:t>
            </a:r>
            <a:endParaRPr lang="en-US" sz="28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7861E9F1-9214-4563-ABFC-1D940E589AFF}" type="slidenum">
              <a:rPr lang="en-US" smtClean="0"/>
              <a:t>16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541051" y="4010166"/>
            <a:ext cx="215019" cy="2854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943850" y="5637193"/>
            <a:ext cx="419100" cy="2400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600974" y="1157444"/>
            <a:ext cx="5899696" cy="4875710"/>
          </a:xfrm>
        </p:spPr>
        <p:txBody>
          <a:bodyPr>
            <a:noAutofit/>
          </a:bodyPr>
          <a:lstStyle/>
          <a:p>
            <a:pPr marL="0" indent="0">
              <a:spcBef>
                <a:spcPts val="700"/>
              </a:spcBef>
              <a:buNone/>
            </a:pPr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cs typeface="Times New Roman" panose="02020603050405020304" pitchFamily="18" charset="0"/>
              </a:rPr>
              <a:t>Contrast Stretching</a:t>
            </a:r>
          </a:p>
          <a:p>
            <a:pPr marL="0" indent="0">
              <a:spcBef>
                <a:spcPts val="700"/>
              </a:spcBef>
              <a:buNone/>
            </a:pPr>
            <a:endParaRPr lang="en-US" sz="1200" b="1" dirty="0">
              <a:solidFill>
                <a:schemeClr val="tx1">
                  <a:lumMod val="85000"/>
                  <a:lumOff val="15000"/>
                </a:schemeClr>
              </a:solidFill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0A223B-2AB4-4C55-81E7-722F4CF22C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2430" y="2113683"/>
            <a:ext cx="3523510" cy="352351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5AFCC47-B080-48F1-B411-5F6C53C896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140945"/>
            <a:ext cx="3508101" cy="349624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BABA801-596F-441F-BED0-76619441D72C}"/>
              </a:ext>
            </a:extLst>
          </p:cNvPr>
          <p:cNvSpPr txBox="1"/>
          <p:nvPr/>
        </p:nvSpPr>
        <p:spPr>
          <a:xfrm>
            <a:off x="3069274" y="5647530"/>
            <a:ext cx="1849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Original Image</a:t>
            </a:r>
            <a:endParaRPr lang="en-PK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3724284-2271-4DAC-AD33-78F08304DD84}"/>
              </a:ext>
            </a:extLst>
          </p:cNvPr>
          <p:cNvSpPr txBox="1"/>
          <p:nvPr/>
        </p:nvSpPr>
        <p:spPr>
          <a:xfrm>
            <a:off x="6285185" y="5610747"/>
            <a:ext cx="3318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Result of contrast stretching</a:t>
            </a:r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5177666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0974" y="343055"/>
            <a:ext cx="9994753" cy="626283"/>
          </a:xfrm>
        </p:spPr>
        <p:txBody>
          <a:bodyPr>
            <a:noAutofit/>
          </a:bodyPr>
          <a:lstStyle/>
          <a:p>
            <a:r>
              <a:rPr lang="en-US" altLang="en-PK" sz="2800" b="1" dirty="0"/>
              <a:t>Piecewise Linear Transformations</a:t>
            </a:r>
            <a:endParaRPr lang="en-US" sz="28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7861E9F1-9214-4563-ABFC-1D940E589AFF}" type="slidenum">
              <a:rPr lang="en-US" smtClean="0"/>
              <a:t>17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541051" y="4010166"/>
            <a:ext cx="215019" cy="2854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943850" y="5637193"/>
            <a:ext cx="419100" cy="2400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600974" y="1157444"/>
            <a:ext cx="5899696" cy="4875710"/>
          </a:xfrm>
        </p:spPr>
        <p:txBody>
          <a:bodyPr>
            <a:noAutofit/>
          </a:bodyPr>
          <a:lstStyle/>
          <a:p>
            <a:pPr marL="0" indent="0">
              <a:spcBef>
                <a:spcPts val="700"/>
              </a:spcBef>
              <a:buNone/>
            </a:pPr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cs typeface="Times New Roman" panose="02020603050405020304" pitchFamily="18" charset="0"/>
              </a:rPr>
              <a:t>Thresholding</a:t>
            </a:r>
          </a:p>
          <a:p>
            <a:pPr marL="0" indent="0">
              <a:spcBef>
                <a:spcPts val="700"/>
              </a:spcBef>
              <a:buNone/>
            </a:pPr>
            <a:r>
              <a:rPr lang="en-US" dirty="0"/>
              <a:t>A technique to convert a grayscale image into a binary image by setting pixels below a threshold to black (0) and those above the threshold to white (255).</a:t>
            </a:r>
            <a:endParaRPr lang="en-US" b="1" dirty="0">
              <a:solidFill>
                <a:schemeClr val="tx1">
                  <a:lumMod val="85000"/>
                  <a:lumOff val="15000"/>
                </a:schemeClr>
              </a:solidFill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7CFA42C-4390-4214-9451-FA140B1D02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8389" y="1430313"/>
            <a:ext cx="2157303" cy="230294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3E4EBDD-C013-4482-9808-0E85F45E008F}"/>
                  </a:ext>
                </a:extLst>
              </p:cNvPr>
              <p:cNvSpPr txBox="1"/>
              <p:nvPr/>
            </p:nvSpPr>
            <p:spPr>
              <a:xfrm>
                <a:off x="1517062" y="2811139"/>
                <a:ext cx="4273349" cy="6178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{"/>
                          <m:endChr m:val=""/>
                          <m:ctrlPr>
                            <a:rPr lang="en-PK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PK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0,                  0≤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       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255,          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≤(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−1)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PK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3E4EBDD-C013-4482-9808-0E85F45E00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7062" y="2811139"/>
                <a:ext cx="4273349" cy="61786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K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80316813-192E-4823-8FE4-AE9ABB8648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60277" y="3740757"/>
            <a:ext cx="2770185" cy="277018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8789C18-8586-49B5-9EE0-B09D5A4228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08350" y="3743766"/>
            <a:ext cx="2857899" cy="2770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0056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0974" y="343055"/>
            <a:ext cx="9994753" cy="626283"/>
          </a:xfrm>
        </p:spPr>
        <p:txBody>
          <a:bodyPr>
            <a:noAutofit/>
          </a:bodyPr>
          <a:lstStyle/>
          <a:p>
            <a:r>
              <a:rPr lang="en-US" altLang="en-PK" sz="2800" b="1" dirty="0"/>
              <a:t>Piecewise Linear Transformations</a:t>
            </a:r>
            <a:endParaRPr lang="en-US" sz="28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7861E9F1-9214-4563-ABFC-1D940E589AFF}" type="slidenum">
              <a:rPr lang="en-US" smtClean="0"/>
              <a:t>18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541051" y="4010166"/>
            <a:ext cx="215019" cy="2854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</a:endParaRPr>
          </a:p>
        </p:txBody>
      </p:sp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600974" y="1157444"/>
            <a:ext cx="5899696" cy="4875710"/>
          </a:xfrm>
        </p:spPr>
        <p:txBody>
          <a:bodyPr>
            <a:noAutofit/>
          </a:bodyPr>
          <a:lstStyle/>
          <a:p>
            <a:pPr marL="0" indent="0">
              <a:spcBef>
                <a:spcPts val="700"/>
              </a:spcBef>
              <a:buNone/>
            </a:pPr>
            <a:r>
              <a:rPr lang="en-US" sz="2000" b="1" dirty="0"/>
              <a:t>Intensity-Level Slicing</a:t>
            </a:r>
            <a:endParaRPr lang="en-US" altLang="en-PK" sz="2000" b="1" dirty="0"/>
          </a:p>
          <a:p>
            <a:pPr>
              <a:spcBef>
                <a:spcPts val="700"/>
              </a:spcBef>
            </a:pPr>
            <a:r>
              <a:rPr lang="en-US" altLang="en-PK" dirty="0"/>
              <a:t>Highlighting a specific range of intensities in an image often is of interest.</a:t>
            </a:r>
          </a:p>
          <a:p>
            <a:pPr>
              <a:spcBef>
                <a:spcPts val="700"/>
              </a:spcBef>
              <a:buFont typeface="Wingdings" panose="05000000000000000000" pitchFamily="2" charset="2"/>
              <a:buChar char="Ø"/>
            </a:pP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cs typeface="Times New Roman" panose="02020603050405020304" pitchFamily="18" charset="0"/>
            </a:endParaRPr>
          </a:p>
          <a:p>
            <a:pPr marL="0" indent="0">
              <a:spcBef>
                <a:spcPts val="700"/>
              </a:spcBef>
              <a:buNone/>
            </a:pPr>
            <a:r>
              <a:rPr lang="en-US" b="1" dirty="0"/>
              <a:t>Applications </a:t>
            </a:r>
          </a:p>
          <a:p>
            <a:pPr>
              <a:spcBef>
                <a:spcPts val="700"/>
              </a:spcBef>
            </a:pPr>
            <a:r>
              <a:rPr lang="en-US" dirty="0"/>
              <a:t>enhancing features in satellite imagery, such as masses of water, and enhancing flaws in X-ray images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0D1B44-6AC2-41C2-B45E-A4766B4D36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8510" y="3794617"/>
            <a:ext cx="3162775" cy="272032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8A81B58-CA3A-430B-A86D-13954E08C1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8560" y="1432571"/>
            <a:ext cx="3090081" cy="27203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32F1CBE-294B-40CC-965F-BFFEC9A52BB8}"/>
              </a:ext>
            </a:extLst>
          </p:cNvPr>
          <p:cNvSpPr txBox="1"/>
          <p:nvPr/>
        </p:nvSpPr>
        <p:spPr>
          <a:xfrm>
            <a:off x="8151196" y="4142389"/>
            <a:ext cx="28321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Highlights range [A ,B ] and reduces all other intensities to a lower level. </a:t>
            </a:r>
            <a:endParaRPr lang="en-PK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684174-AC07-40F1-8E8B-8ACA2E90734A}"/>
              </a:ext>
            </a:extLst>
          </p:cNvPr>
          <p:cNvSpPr txBox="1"/>
          <p:nvPr/>
        </p:nvSpPr>
        <p:spPr>
          <a:xfrm>
            <a:off x="2123088" y="4744058"/>
            <a:ext cx="27642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Highlights range [A , B] and leaves other intensities unchanged.</a:t>
            </a:r>
            <a:endParaRPr lang="en-PK" sz="1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CB4F803-86BA-40C8-B025-CAE297B694CE}"/>
              </a:ext>
            </a:extLst>
          </p:cNvPr>
          <p:cNvSpPr txBox="1"/>
          <p:nvPr/>
        </p:nvSpPr>
        <p:spPr>
          <a:xfrm>
            <a:off x="5477666" y="4110967"/>
            <a:ext cx="1315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Method 1</a:t>
            </a:r>
            <a:endParaRPr lang="en-PK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42E5D14-F76F-4D70-A328-2649A58AEDDE}"/>
              </a:ext>
            </a:extLst>
          </p:cNvPr>
          <p:cNvSpPr txBox="1"/>
          <p:nvPr/>
        </p:nvSpPr>
        <p:spPr>
          <a:xfrm>
            <a:off x="8352245" y="1530678"/>
            <a:ext cx="1315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Method 2</a:t>
            </a:r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22033802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0974" y="343055"/>
            <a:ext cx="9994753" cy="626283"/>
          </a:xfrm>
        </p:spPr>
        <p:txBody>
          <a:bodyPr>
            <a:noAutofit/>
          </a:bodyPr>
          <a:lstStyle/>
          <a:p>
            <a:r>
              <a:rPr lang="en-US" altLang="en-PK" sz="2800" b="1" dirty="0"/>
              <a:t>Piecewise Linear Transformations</a:t>
            </a:r>
            <a:endParaRPr lang="en-US" sz="28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7861E9F1-9214-4563-ABFC-1D940E589AFF}" type="slidenum">
              <a:rPr lang="en-US" smtClean="0"/>
              <a:t>19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541051" y="4010166"/>
            <a:ext cx="215019" cy="2854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943850" y="5637193"/>
            <a:ext cx="419100" cy="2400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600974" y="1157444"/>
            <a:ext cx="5899696" cy="4875710"/>
          </a:xfrm>
        </p:spPr>
        <p:txBody>
          <a:bodyPr>
            <a:noAutofit/>
          </a:bodyPr>
          <a:lstStyle/>
          <a:p>
            <a:pPr marL="0" indent="0">
              <a:spcBef>
                <a:spcPts val="700"/>
              </a:spcBef>
              <a:buNone/>
            </a:pPr>
            <a:r>
              <a:rPr lang="en-US" sz="2000" b="1" dirty="0"/>
              <a:t>Intensity-Level Slicing</a:t>
            </a:r>
            <a:endParaRPr lang="en-US" altLang="en-PK" sz="12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10AA278-0D15-425F-A642-6ADF2C4815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744" y="1985031"/>
            <a:ext cx="9621288" cy="36521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006FD3-967D-4D17-813A-27E951A67D43}"/>
              </a:ext>
            </a:extLst>
          </p:cNvPr>
          <p:cNvSpPr txBox="1"/>
          <p:nvPr/>
        </p:nvSpPr>
        <p:spPr>
          <a:xfrm>
            <a:off x="1566047" y="5561898"/>
            <a:ext cx="223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Original Image</a:t>
            </a:r>
            <a:endParaRPr lang="en-PK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E9287AE-852A-4ED7-8B0A-5B5DBC4D711B}"/>
              </a:ext>
            </a:extLst>
          </p:cNvPr>
          <p:cNvSpPr txBox="1"/>
          <p:nvPr/>
        </p:nvSpPr>
        <p:spPr>
          <a:xfrm>
            <a:off x="4724395" y="5598691"/>
            <a:ext cx="223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Method 1 result</a:t>
            </a:r>
            <a:endParaRPr lang="en-PK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BF15476-6269-430B-B4A1-DEBBEFF19A81}"/>
              </a:ext>
            </a:extLst>
          </p:cNvPr>
          <p:cNvSpPr txBox="1"/>
          <p:nvPr/>
        </p:nvSpPr>
        <p:spPr>
          <a:xfrm>
            <a:off x="7919523" y="5598690"/>
            <a:ext cx="223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Method 2 result</a:t>
            </a:r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3804648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9688" y="226149"/>
            <a:ext cx="9692640" cy="568692"/>
          </a:xfrm>
        </p:spPr>
        <p:txBody>
          <a:bodyPr>
            <a:normAutofit fontScale="90000"/>
          </a:bodyPr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9688" y="931201"/>
            <a:ext cx="5899696" cy="4875710"/>
          </a:xfrm>
        </p:spPr>
        <p:txBody>
          <a:bodyPr>
            <a:noAutofit/>
          </a:bodyPr>
          <a:lstStyle/>
          <a:p>
            <a:pPr>
              <a:spcBef>
                <a:spcPts val="700"/>
              </a:spcBef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cs typeface="Times New Roman" panose="02020603050405020304" pitchFamily="18" charset="0"/>
              </a:rPr>
              <a:t>Basic Concepts</a:t>
            </a:r>
          </a:p>
          <a:p>
            <a:pPr>
              <a:spcBef>
                <a:spcPts val="700"/>
              </a:spcBef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cs typeface="Times New Roman" panose="02020603050405020304" pitchFamily="18" charset="0"/>
              </a:rPr>
              <a:t>Intensity transformation and spatial filtering</a:t>
            </a:r>
          </a:p>
          <a:p>
            <a:pPr>
              <a:spcBef>
                <a:spcPts val="700"/>
              </a:spcBef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cs typeface="Times New Roman" panose="02020603050405020304" pitchFamily="18" charset="0"/>
              </a:rPr>
              <a:t>Basic intensity transformation functions</a:t>
            </a:r>
          </a:p>
          <a:p>
            <a:pPr>
              <a:spcBef>
                <a:spcPts val="700"/>
              </a:spcBef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cs typeface="Times New Roman" panose="02020603050405020304" pitchFamily="18" charset="0"/>
              </a:rPr>
              <a:t>Piecewise linear transformation functions</a:t>
            </a:r>
          </a:p>
          <a:p>
            <a:pPr>
              <a:spcBef>
                <a:spcPts val="700"/>
              </a:spcBef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cs typeface="Times New Roman" panose="02020603050405020304" pitchFamily="18" charset="0"/>
              </a:rPr>
              <a:t>Histogram processing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7861E9F1-9214-4563-ABFC-1D940E589AF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8960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0974" y="343055"/>
            <a:ext cx="9994753" cy="626283"/>
          </a:xfrm>
        </p:spPr>
        <p:txBody>
          <a:bodyPr>
            <a:noAutofit/>
          </a:bodyPr>
          <a:lstStyle/>
          <a:p>
            <a:r>
              <a:rPr lang="en-US" altLang="en-PK" sz="2800" b="1" dirty="0"/>
              <a:t>Piecewise Linear Transformations</a:t>
            </a:r>
            <a:endParaRPr lang="en-US" sz="28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7861E9F1-9214-4563-ABFC-1D940E589AFF}" type="slidenum">
              <a:rPr lang="en-US" smtClean="0"/>
              <a:t>20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541051" y="4010166"/>
            <a:ext cx="215019" cy="2854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943850" y="5637193"/>
            <a:ext cx="419100" cy="2400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600974" y="1157444"/>
            <a:ext cx="5899696" cy="4875710"/>
          </a:xfrm>
        </p:spPr>
        <p:txBody>
          <a:bodyPr>
            <a:noAutofit/>
          </a:bodyPr>
          <a:lstStyle/>
          <a:p>
            <a:pPr marL="0" indent="0">
              <a:spcBef>
                <a:spcPts val="700"/>
              </a:spcBef>
              <a:buNone/>
            </a:pPr>
            <a:r>
              <a:rPr lang="en-US" sz="2000" b="1" dirty="0"/>
              <a:t>Bit-Plane Slicing</a:t>
            </a:r>
            <a:endParaRPr lang="en-US" sz="2000" b="1" dirty="0">
              <a:solidFill>
                <a:schemeClr val="tx1">
                  <a:lumMod val="85000"/>
                  <a:lumOff val="15000"/>
                </a:schemeClr>
              </a:solidFill>
              <a:cs typeface="Times New Roman" panose="02020603050405020304" pitchFamily="18" charset="0"/>
            </a:endParaRPr>
          </a:p>
          <a:p>
            <a:pPr>
              <a:spcBef>
                <a:spcPts val="700"/>
              </a:spcBef>
            </a:pPr>
            <a:r>
              <a:rPr lang="en-US" dirty="0"/>
              <a:t>Highlight the contribution made to total image appearance by specific bits.</a:t>
            </a:r>
            <a:endParaRPr lang="en-US" b="1" dirty="0">
              <a:solidFill>
                <a:schemeClr val="tx1">
                  <a:lumMod val="85000"/>
                  <a:lumOff val="15000"/>
                </a:schemeClr>
              </a:solidFill>
              <a:cs typeface="Times New Roman" panose="02020603050405020304" pitchFamily="18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0CA089A-AC30-4C85-92E9-1EB30B6544F7}"/>
              </a:ext>
            </a:extLst>
          </p:cNvPr>
          <p:cNvGrpSpPr/>
          <p:nvPr/>
        </p:nvGrpSpPr>
        <p:grpSpPr>
          <a:xfrm>
            <a:off x="1800295" y="2551238"/>
            <a:ext cx="8402223" cy="3488790"/>
            <a:chOff x="1789785" y="2581098"/>
            <a:chExt cx="8402223" cy="348879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0B5E5659-035B-495F-BFDC-B7DD8CB1E61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89785" y="2581098"/>
              <a:ext cx="8402223" cy="3296110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66D1033-626D-493D-8253-E317EA477C0A}"/>
                </a:ext>
              </a:extLst>
            </p:cNvPr>
            <p:cNvSpPr txBox="1"/>
            <p:nvPr/>
          </p:nvSpPr>
          <p:spPr>
            <a:xfrm>
              <a:off x="4635063" y="5700556"/>
              <a:ext cx="32056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Bit-planes of an 8-bit image</a:t>
              </a:r>
              <a:endParaRPr lang="en-PK" dirty="0"/>
            </a:p>
          </p:txBody>
        </p:sp>
      </p:grpSp>
    </p:spTree>
    <p:extLst>
      <p:ext uri="{BB962C8B-B14F-4D97-AF65-F5344CB8AC3E}">
        <p14:creationId xmlns:p14="http://schemas.microsoft.com/office/powerpoint/2010/main" val="42895853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0974" y="343055"/>
            <a:ext cx="9994753" cy="626283"/>
          </a:xfrm>
        </p:spPr>
        <p:txBody>
          <a:bodyPr>
            <a:noAutofit/>
          </a:bodyPr>
          <a:lstStyle/>
          <a:p>
            <a:r>
              <a:rPr lang="en-US" altLang="en-PK" sz="2800" b="1" dirty="0"/>
              <a:t>Piecewise Linear Transformations</a:t>
            </a:r>
            <a:endParaRPr lang="en-US" sz="28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7861E9F1-9214-4563-ABFC-1D940E589AFF}" type="slidenum">
              <a:rPr lang="en-US" smtClean="0"/>
              <a:t>21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541051" y="4010166"/>
            <a:ext cx="215019" cy="2854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943850" y="5637193"/>
            <a:ext cx="419100" cy="2400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600974" y="1157444"/>
            <a:ext cx="5899696" cy="4875710"/>
          </a:xfrm>
        </p:spPr>
        <p:txBody>
          <a:bodyPr>
            <a:noAutofit/>
          </a:bodyPr>
          <a:lstStyle/>
          <a:p>
            <a:pPr marL="0" indent="0">
              <a:spcBef>
                <a:spcPts val="700"/>
              </a:spcBef>
              <a:buNone/>
            </a:pPr>
            <a:r>
              <a:rPr lang="en-US" sz="2000" b="1" dirty="0"/>
              <a:t>Bit Plane Slicing for 8-bit Grayscale Image</a:t>
            </a:r>
            <a:endParaRPr lang="en-US" b="1" dirty="0">
              <a:solidFill>
                <a:schemeClr val="tx1">
                  <a:lumMod val="85000"/>
                  <a:lumOff val="15000"/>
                </a:schemeClr>
              </a:solidFill>
              <a:cs typeface="Times New Roman" panose="02020603050405020304" pitchFamily="18" charset="0"/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D4932B1-E23F-44D7-840B-F35DC6D139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1870215"/>
              </p:ext>
            </p:extLst>
          </p:nvPr>
        </p:nvGraphicFramePr>
        <p:xfrm>
          <a:off x="962134" y="1865788"/>
          <a:ext cx="9994752" cy="466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9344">
                  <a:extLst>
                    <a:ext uri="{9D8B030D-6E8A-4147-A177-3AD203B41FA5}">
                      <a16:colId xmlns:a16="http://schemas.microsoft.com/office/drawing/2014/main" val="256736639"/>
                    </a:ext>
                  </a:extLst>
                </a:gridCol>
                <a:gridCol w="1249344">
                  <a:extLst>
                    <a:ext uri="{9D8B030D-6E8A-4147-A177-3AD203B41FA5}">
                      <a16:colId xmlns:a16="http://schemas.microsoft.com/office/drawing/2014/main" val="4153534337"/>
                    </a:ext>
                  </a:extLst>
                </a:gridCol>
                <a:gridCol w="1249344">
                  <a:extLst>
                    <a:ext uri="{9D8B030D-6E8A-4147-A177-3AD203B41FA5}">
                      <a16:colId xmlns:a16="http://schemas.microsoft.com/office/drawing/2014/main" val="2215711941"/>
                    </a:ext>
                  </a:extLst>
                </a:gridCol>
                <a:gridCol w="1249344">
                  <a:extLst>
                    <a:ext uri="{9D8B030D-6E8A-4147-A177-3AD203B41FA5}">
                      <a16:colId xmlns:a16="http://schemas.microsoft.com/office/drawing/2014/main" val="976058429"/>
                    </a:ext>
                  </a:extLst>
                </a:gridCol>
                <a:gridCol w="1249344">
                  <a:extLst>
                    <a:ext uri="{9D8B030D-6E8A-4147-A177-3AD203B41FA5}">
                      <a16:colId xmlns:a16="http://schemas.microsoft.com/office/drawing/2014/main" val="708504269"/>
                    </a:ext>
                  </a:extLst>
                </a:gridCol>
                <a:gridCol w="1249344">
                  <a:extLst>
                    <a:ext uri="{9D8B030D-6E8A-4147-A177-3AD203B41FA5}">
                      <a16:colId xmlns:a16="http://schemas.microsoft.com/office/drawing/2014/main" val="273644333"/>
                    </a:ext>
                  </a:extLst>
                </a:gridCol>
                <a:gridCol w="1249344">
                  <a:extLst>
                    <a:ext uri="{9D8B030D-6E8A-4147-A177-3AD203B41FA5}">
                      <a16:colId xmlns:a16="http://schemas.microsoft.com/office/drawing/2014/main" val="926863001"/>
                    </a:ext>
                  </a:extLst>
                </a:gridCol>
                <a:gridCol w="1249344">
                  <a:extLst>
                    <a:ext uri="{9D8B030D-6E8A-4147-A177-3AD203B41FA5}">
                      <a16:colId xmlns:a16="http://schemas.microsoft.com/office/drawing/2014/main" val="2280490099"/>
                    </a:ext>
                  </a:extLst>
                </a:gridCol>
              </a:tblGrid>
              <a:tr h="24392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bg1"/>
                          </a:solidFill>
                        </a:rPr>
                        <a:t>8</a:t>
                      </a:r>
                      <a:r>
                        <a:rPr lang="en-US" sz="1200" b="1" baseline="30000" dirty="0">
                          <a:solidFill>
                            <a:schemeClr val="bg1"/>
                          </a:solidFill>
                        </a:rPr>
                        <a:t>th</a:t>
                      </a:r>
                      <a:r>
                        <a:rPr lang="en-US" sz="1200" b="1" dirty="0">
                          <a:solidFill>
                            <a:schemeClr val="bg1"/>
                          </a:solidFill>
                        </a:rPr>
                        <a:t> bit</a:t>
                      </a:r>
                      <a:endParaRPr lang="en-PK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A192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bg1"/>
                          </a:solidFill>
                        </a:rPr>
                        <a:t>7</a:t>
                      </a:r>
                      <a:r>
                        <a:rPr lang="en-US" sz="1200" b="1" baseline="30000" dirty="0">
                          <a:solidFill>
                            <a:schemeClr val="bg1"/>
                          </a:solidFill>
                        </a:rPr>
                        <a:t>th</a:t>
                      </a:r>
                      <a:r>
                        <a:rPr lang="en-US" sz="1200" b="1" dirty="0">
                          <a:solidFill>
                            <a:schemeClr val="bg1"/>
                          </a:solidFill>
                        </a:rPr>
                        <a:t> bit</a:t>
                      </a:r>
                      <a:endParaRPr lang="en-PK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F305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bg1"/>
                          </a:solidFill>
                        </a:rPr>
                        <a:t>6</a:t>
                      </a:r>
                      <a:r>
                        <a:rPr lang="en-US" sz="1200" b="1" baseline="30000" dirty="0">
                          <a:solidFill>
                            <a:schemeClr val="bg1"/>
                          </a:solidFill>
                        </a:rPr>
                        <a:t>th</a:t>
                      </a:r>
                      <a:r>
                        <a:rPr lang="en-US" sz="1200" b="1" dirty="0">
                          <a:solidFill>
                            <a:schemeClr val="bg1"/>
                          </a:solidFill>
                        </a:rPr>
                        <a:t> bit</a:t>
                      </a:r>
                      <a:endParaRPr lang="en-PK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487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bg1"/>
                          </a:solidFill>
                        </a:rPr>
                        <a:t>5</a:t>
                      </a:r>
                      <a:r>
                        <a:rPr lang="en-US" sz="1200" b="1" baseline="30000" dirty="0">
                          <a:solidFill>
                            <a:schemeClr val="bg1"/>
                          </a:solidFill>
                        </a:rPr>
                        <a:t>th</a:t>
                      </a:r>
                      <a:r>
                        <a:rPr lang="en-US" sz="1200" b="1" dirty="0">
                          <a:solidFill>
                            <a:schemeClr val="bg1"/>
                          </a:solidFill>
                        </a:rPr>
                        <a:t> bit</a:t>
                      </a:r>
                      <a:endParaRPr lang="en-PK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8609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4</a:t>
                      </a:r>
                      <a:r>
                        <a:rPr lang="en-US" sz="1200" b="1" baseline="30000" dirty="0">
                          <a:solidFill>
                            <a:schemeClr val="tx1"/>
                          </a:solidFill>
                        </a:rPr>
                        <a:t>th</a:t>
                      </a:r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 bit</a:t>
                      </a:r>
                      <a:endParaRPr lang="en-PK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E80B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en-US" sz="1200" b="1" baseline="30000" dirty="0">
                          <a:solidFill>
                            <a:schemeClr val="tx1"/>
                          </a:solidFill>
                        </a:rPr>
                        <a:t>rd</a:t>
                      </a:r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 bit</a:t>
                      </a:r>
                      <a:endParaRPr lang="en-PK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89EC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en-US" sz="1200" b="1" baseline="30000" dirty="0">
                          <a:solidFill>
                            <a:schemeClr val="tx1"/>
                          </a:solidFill>
                        </a:rPr>
                        <a:t>nd</a:t>
                      </a:r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 bit</a:t>
                      </a:r>
                      <a:endParaRPr lang="en-PK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CCE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en-US" sz="1200" b="1" baseline="30000" dirty="0">
                          <a:solidFill>
                            <a:schemeClr val="tx1"/>
                          </a:solidFill>
                        </a:rPr>
                        <a:t>st</a:t>
                      </a:r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 bit</a:t>
                      </a:r>
                      <a:endParaRPr lang="en-PK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4273419"/>
                  </a:ext>
                </a:extLst>
              </a:tr>
              <a:tr h="261321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bg1"/>
                          </a:solidFill>
                        </a:rPr>
                        <a:t>0  (0)</a:t>
                      </a:r>
                      <a:endParaRPr lang="en-PK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A192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bg1"/>
                          </a:solidFill>
                        </a:rPr>
                        <a:t>0 (0)</a:t>
                      </a:r>
                      <a:endParaRPr lang="en-PK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F305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bg1"/>
                          </a:solidFill>
                        </a:rPr>
                        <a:t>0 (0)</a:t>
                      </a:r>
                      <a:endParaRPr lang="en-PK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487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bg1"/>
                          </a:solidFill>
                        </a:rPr>
                        <a:t>0 (0)</a:t>
                      </a:r>
                      <a:endParaRPr lang="en-PK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8609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0 (0)</a:t>
                      </a:r>
                      <a:endParaRPr lang="en-PK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E80B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0 (0)</a:t>
                      </a:r>
                      <a:endParaRPr lang="en-PK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89EC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0 (0)</a:t>
                      </a:r>
                      <a:endParaRPr lang="en-PK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CCE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0 (0)</a:t>
                      </a:r>
                      <a:endParaRPr lang="en-PK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9828854"/>
                  </a:ext>
                </a:extLst>
              </a:tr>
              <a:tr h="261321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bg1"/>
                          </a:solidFill>
                        </a:rPr>
                        <a:t>:</a:t>
                      </a:r>
                      <a:endParaRPr lang="en-PK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A192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>
                          <a:solidFill>
                            <a:schemeClr val="bg1"/>
                          </a:solidFill>
                        </a:rPr>
                        <a:t>:</a:t>
                      </a:r>
                      <a:endParaRPr lang="en-PK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F305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bg1"/>
                          </a:solidFill>
                        </a:rPr>
                        <a:t>:</a:t>
                      </a:r>
                      <a:endParaRPr lang="en-PK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487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bg1"/>
                          </a:solidFill>
                        </a:rPr>
                        <a:t>:</a:t>
                      </a:r>
                      <a:endParaRPr lang="en-PK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8609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:</a:t>
                      </a:r>
                      <a:endParaRPr lang="en-PK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E80B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0 (1)</a:t>
                      </a:r>
                      <a:endParaRPr lang="en-PK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89EC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0 (1)</a:t>
                      </a:r>
                      <a:endParaRPr lang="en-PK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CCE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1 (1)</a:t>
                      </a:r>
                      <a:endParaRPr lang="en-PK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2328427"/>
                  </a:ext>
                </a:extLst>
              </a:tr>
              <a:tr h="261321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bg1"/>
                          </a:solidFill>
                        </a:rPr>
                        <a:t>:</a:t>
                      </a:r>
                      <a:endParaRPr lang="en-PK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A192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>
                          <a:solidFill>
                            <a:schemeClr val="bg1"/>
                          </a:solidFill>
                        </a:rPr>
                        <a:t>:</a:t>
                      </a:r>
                      <a:endParaRPr lang="en-PK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F305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bg1"/>
                          </a:solidFill>
                        </a:rPr>
                        <a:t>0 (31)</a:t>
                      </a:r>
                      <a:endParaRPr lang="en-PK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487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bg1"/>
                          </a:solidFill>
                        </a:rPr>
                        <a:t>0 (15)</a:t>
                      </a:r>
                      <a:endParaRPr lang="en-PK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8609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0 (7)</a:t>
                      </a:r>
                      <a:endParaRPr lang="en-PK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E80B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0 (2)</a:t>
                      </a:r>
                      <a:endParaRPr lang="en-PK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89EC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1 (2)</a:t>
                      </a:r>
                      <a:endParaRPr lang="en-PK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CCE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0 (2)</a:t>
                      </a:r>
                      <a:endParaRPr lang="en-PK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1728222"/>
                  </a:ext>
                </a:extLst>
              </a:tr>
              <a:tr h="261321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bg1"/>
                          </a:solidFill>
                        </a:rPr>
                        <a:t>:</a:t>
                      </a:r>
                      <a:endParaRPr lang="en-PK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A192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bg1"/>
                          </a:solidFill>
                        </a:rPr>
                        <a:t>0 (63)</a:t>
                      </a:r>
                      <a:endParaRPr lang="en-PK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F305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bg1"/>
                          </a:solidFill>
                        </a:rPr>
                        <a:t>1 (32)</a:t>
                      </a:r>
                      <a:endParaRPr lang="en-PK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487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bg1"/>
                          </a:solidFill>
                        </a:rPr>
                        <a:t>1 (16)</a:t>
                      </a:r>
                      <a:endParaRPr lang="en-PK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8609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1 (8)</a:t>
                      </a:r>
                      <a:endParaRPr lang="en-PK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E80B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0 (3)</a:t>
                      </a:r>
                      <a:endParaRPr lang="en-PK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89EC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1 (3)</a:t>
                      </a:r>
                      <a:endParaRPr lang="en-PK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CCE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1 (3)</a:t>
                      </a:r>
                      <a:endParaRPr lang="en-PK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2950731"/>
                  </a:ext>
                </a:extLst>
              </a:tr>
              <a:tr h="261321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bg1"/>
                          </a:solidFill>
                        </a:rPr>
                        <a:t>:</a:t>
                      </a:r>
                      <a:endParaRPr lang="en-PK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A192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bg1"/>
                          </a:solidFill>
                        </a:rPr>
                        <a:t>1 (64)</a:t>
                      </a:r>
                      <a:endParaRPr lang="en-PK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F305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bg1"/>
                          </a:solidFill>
                        </a:rPr>
                        <a:t>:</a:t>
                      </a:r>
                      <a:endParaRPr lang="en-PK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487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bg1"/>
                          </a:solidFill>
                        </a:rPr>
                        <a:t>:</a:t>
                      </a:r>
                      <a:endParaRPr lang="en-PK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8609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:</a:t>
                      </a:r>
                      <a:endParaRPr lang="en-PK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E80B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1 (4)</a:t>
                      </a:r>
                      <a:endParaRPr lang="en-PK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89EC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0 (4)</a:t>
                      </a:r>
                      <a:endParaRPr lang="en-PK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CCE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0 (4)</a:t>
                      </a:r>
                      <a:endParaRPr lang="en-PK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4018782"/>
                  </a:ext>
                </a:extLst>
              </a:tr>
              <a:tr h="261321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bg1"/>
                          </a:solidFill>
                        </a:rPr>
                        <a:t>:</a:t>
                      </a:r>
                      <a:endParaRPr lang="en-PK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A192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bg1"/>
                          </a:solidFill>
                        </a:rPr>
                        <a:t>:</a:t>
                      </a:r>
                      <a:endParaRPr lang="en-PK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F305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bg1"/>
                          </a:solidFill>
                        </a:rPr>
                        <a:t>1 (63)</a:t>
                      </a:r>
                      <a:endParaRPr lang="en-PK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487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bg1"/>
                          </a:solidFill>
                        </a:rPr>
                        <a:t>1 (31)</a:t>
                      </a:r>
                      <a:endParaRPr lang="en-PK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8609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1 (15)</a:t>
                      </a:r>
                      <a:endParaRPr lang="en-PK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E80B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1 (5)</a:t>
                      </a:r>
                      <a:endParaRPr lang="en-PK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89EC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0 (5)</a:t>
                      </a:r>
                      <a:endParaRPr lang="en-PK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CCE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1 (5)</a:t>
                      </a:r>
                      <a:endParaRPr lang="en-PK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3571989"/>
                  </a:ext>
                </a:extLst>
              </a:tr>
              <a:tr h="261321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bg1"/>
                          </a:solidFill>
                        </a:rPr>
                        <a:t>:</a:t>
                      </a:r>
                      <a:endParaRPr lang="en-PK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A192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bg1"/>
                          </a:solidFill>
                        </a:rPr>
                        <a:t>:</a:t>
                      </a:r>
                      <a:endParaRPr lang="en-PK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F305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bg1"/>
                          </a:solidFill>
                        </a:rPr>
                        <a:t>0 (64)</a:t>
                      </a:r>
                      <a:endParaRPr lang="en-PK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487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bg1"/>
                          </a:solidFill>
                        </a:rPr>
                        <a:t>0 (32)</a:t>
                      </a:r>
                      <a:endParaRPr lang="en-PK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8609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0 (16)</a:t>
                      </a:r>
                      <a:endParaRPr lang="en-PK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E80B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1 (6)</a:t>
                      </a:r>
                      <a:endParaRPr lang="en-PK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89EC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1 (6)</a:t>
                      </a:r>
                      <a:endParaRPr lang="en-PK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CCE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0 (6)</a:t>
                      </a:r>
                      <a:endParaRPr lang="en-PK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8496803"/>
                  </a:ext>
                </a:extLst>
              </a:tr>
              <a:tr h="261321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bg1"/>
                          </a:solidFill>
                        </a:rPr>
                        <a:t>0 (127)</a:t>
                      </a:r>
                      <a:endParaRPr lang="en-PK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A192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bg1"/>
                          </a:solidFill>
                        </a:rPr>
                        <a:t>1 (127)</a:t>
                      </a:r>
                      <a:endParaRPr lang="en-PK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F305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bg1"/>
                          </a:solidFill>
                        </a:rPr>
                        <a:t>:</a:t>
                      </a:r>
                      <a:endParaRPr lang="en-PK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487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bg1"/>
                          </a:solidFill>
                        </a:rPr>
                        <a:t>:</a:t>
                      </a:r>
                      <a:endParaRPr lang="en-PK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8609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:</a:t>
                      </a:r>
                      <a:endParaRPr lang="en-PK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E80B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1 (7)</a:t>
                      </a:r>
                      <a:endParaRPr lang="en-PK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89EC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1 (7)</a:t>
                      </a:r>
                      <a:endParaRPr lang="en-PK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CCE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1 (7)</a:t>
                      </a:r>
                      <a:endParaRPr lang="en-PK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2968482"/>
                  </a:ext>
                </a:extLst>
              </a:tr>
              <a:tr h="261321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bg1"/>
                          </a:solidFill>
                        </a:rPr>
                        <a:t>1 (128)</a:t>
                      </a:r>
                      <a:endParaRPr lang="en-PK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A192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bg1"/>
                          </a:solidFill>
                        </a:rPr>
                        <a:t>0 (128)</a:t>
                      </a:r>
                      <a:endParaRPr lang="en-PK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F305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bg1"/>
                          </a:solidFill>
                        </a:rPr>
                        <a:t>0 (95)</a:t>
                      </a:r>
                      <a:endParaRPr lang="en-PK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487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bg1"/>
                          </a:solidFill>
                        </a:rPr>
                        <a:t>0 (47)</a:t>
                      </a:r>
                      <a:endParaRPr lang="en-PK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8609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0 (23)</a:t>
                      </a:r>
                      <a:endParaRPr lang="en-PK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E80B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0 (8)</a:t>
                      </a:r>
                      <a:endParaRPr lang="en-PK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89EC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0 (8)</a:t>
                      </a:r>
                      <a:endParaRPr lang="en-PK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CCE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0 (8)</a:t>
                      </a:r>
                      <a:endParaRPr lang="en-PK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1497825"/>
                  </a:ext>
                </a:extLst>
              </a:tr>
              <a:tr h="261321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bg1"/>
                          </a:solidFill>
                        </a:rPr>
                        <a:t>:</a:t>
                      </a:r>
                      <a:endParaRPr lang="en-PK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A192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bg1"/>
                          </a:solidFill>
                        </a:rPr>
                        <a:t>:</a:t>
                      </a:r>
                      <a:endParaRPr lang="en-PK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F305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bg1"/>
                          </a:solidFill>
                        </a:rPr>
                        <a:t>1 (96)</a:t>
                      </a:r>
                      <a:endParaRPr lang="en-PK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487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bg1"/>
                          </a:solidFill>
                        </a:rPr>
                        <a:t>1 (48)</a:t>
                      </a:r>
                      <a:endParaRPr lang="en-PK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8609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1 (24)</a:t>
                      </a:r>
                      <a:endParaRPr lang="en-PK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E80B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0 (9)</a:t>
                      </a:r>
                      <a:endParaRPr lang="en-PK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89EC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0 (9)</a:t>
                      </a:r>
                      <a:endParaRPr lang="en-PK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CCE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1 (9)</a:t>
                      </a:r>
                      <a:endParaRPr lang="en-PK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6657099"/>
                  </a:ext>
                </a:extLst>
              </a:tr>
              <a:tr h="261321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bg1"/>
                          </a:solidFill>
                        </a:rPr>
                        <a:t>:</a:t>
                      </a:r>
                      <a:endParaRPr lang="en-PK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A192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bg1"/>
                          </a:solidFill>
                        </a:rPr>
                        <a:t>:</a:t>
                      </a:r>
                      <a:endParaRPr lang="en-PK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F305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bg1"/>
                          </a:solidFill>
                        </a:rPr>
                        <a:t>:</a:t>
                      </a:r>
                      <a:endParaRPr lang="en-PK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487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bg1"/>
                          </a:solidFill>
                        </a:rPr>
                        <a:t>:</a:t>
                      </a:r>
                      <a:endParaRPr lang="en-PK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8609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:</a:t>
                      </a:r>
                      <a:endParaRPr lang="en-PK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E80B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0 (10)</a:t>
                      </a:r>
                      <a:endParaRPr lang="en-PK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89EC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1 (10)</a:t>
                      </a:r>
                      <a:endParaRPr lang="en-PK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CCE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0 (10)</a:t>
                      </a:r>
                      <a:endParaRPr lang="en-PK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2416546"/>
                  </a:ext>
                </a:extLst>
              </a:tr>
              <a:tr h="261321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bg1"/>
                          </a:solidFill>
                        </a:rPr>
                        <a:t>:</a:t>
                      </a:r>
                      <a:endParaRPr lang="en-PK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A192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bg1"/>
                          </a:solidFill>
                        </a:rPr>
                        <a:t>0 (191)</a:t>
                      </a:r>
                      <a:endParaRPr lang="en-PK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F305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bg1"/>
                          </a:solidFill>
                        </a:rPr>
                        <a:t>1 (127)</a:t>
                      </a:r>
                      <a:endParaRPr lang="en-PK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487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bg1"/>
                          </a:solidFill>
                        </a:rPr>
                        <a:t>1 (63)</a:t>
                      </a:r>
                      <a:endParaRPr lang="en-PK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8609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1 (31)</a:t>
                      </a:r>
                      <a:endParaRPr lang="en-PK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E80B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0 (11)</a:t>
                      </a:r>
                      <a:endParaRPr lang="en-PK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89EC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1 (11)</a:t>
                      </a:r>
                      <a:endParaRPr lang="en-PK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CCE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1 (11)</a:t>
                      </a:r>
                      <a:endParaRPr lang="en-PK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9829545"/>
                  </a:ext>
                </a:extLst>
              </a:tr>
              <a:tr h="261321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bg1"/>
                          </a:solidFill>
                        </a:rPr>
                        <a:t>:</a:t>
                      </a:r>
                      <a:endParaRPr lang="en-PK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A192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bg1"/>
                          </a:solidFill>
                        </a:rPr>
                        <a:t>1 (192)</a:t>
                      </a:r>
                      <a:endParaRPr lang="en-PK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F305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bg1"/>
                          </a:solidFill>
                        </a:rPr>
                        <a:t>:</a:t>
                      </a:r>
                      <a:endParaRPr lang="en-PK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487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bg1"/>
                          </a:solidFill>
                        </a:rPr>
                        <a:t>:</a:t>
                      </a:r>
                      <a:endParaRPr lang="en-PK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8609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:</a:t>
                      </a:r>
                      <a:endParaRPr lang="en-PK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E80B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:</a:t>
                      </a:r>
                      <a:endParaRPr lang="en-PK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89EC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:</a:t>
                      </a:r>
                      <a:endParaRPr lang="en-PK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CCE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:</a:t>
                      </a:r>
                      <a:endParaRPr lang="en-PK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3973336"/>
                  </a:ext>
                </a:extLst>
              </a:tr>
              <a:tr h="261321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bg1"/>
                          </a:solidFill>
                        </a:rPr>
                        <a:t>:</a:t>
                      </a:r>
                      <a:endParaRPr lang="en-PK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A192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bg1"/>
                          </a:solidFill>
                        </a:rPr>
                        <a:t>:</a:t>
                      </a:r>
                      <a:endParaRPr lang="en-PK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F305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bg1"/>
                          </a:solidFill>
                        </a:rPr>
                        <a:t>:</a:t>
                      </a:r>
                      <a:endParaRPr lang="en-PK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487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bg1"/>
                          </a:solidFill>
                        </a:rPr>
                        <a:t>:</a:t>
                      </a:r>
                      <a:endParaRPr lang="en-PK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8609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:</a:t>
                      </a:r>
                      <a:endParaRPr lang="en-PK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E80B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:</a:t>
                      </a:r>
                      <a:endParaRPr lang="en-PK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89EC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:</a:t>
                      </a:r>
                      <a:endParaRPr lang="en-PK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CCE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:</a:t>
                      </a:r>
                      <a:endParaRPr lang="en-PK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9769371"/>
                  </a:ext>
                </a:extLst>
              </a:tr>
              <a:tr h="261321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bg1"/>
                          </a:solidFill>
                        </a:rPr>
                        <a:t>:</a:t>
                      </a:r>
                      <a:endParaRPr lang="en-PK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A192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bg1"/>
                          </a:solidFill>
                        </a:rPr>
                        <a:t>:</a:t>
                      </a:r>
                      <a:endParaRPr lang="en-PK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F305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bg1"/>
                          </a:solidFill>
                        </a:rPr>
                        <a:t>:</a:t>
                      </a:r>
                      <a:endParaRPr lang="en-PK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487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bg1"/>
                          </a:solidFill>
                        </a:rPr>
                        <a:t>:</a:t>
                      </a:r>
                      <a:endParaRPr lang="en-PK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8609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:</a:t>
                      </a:r>
                      <a:endParaRPr lang="en-PK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E80B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:</a:t>
                      </a:r>
                      <a:endParaRPr lang="en-PK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89EC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:</a:t>
                      </a:r>
                      <a:endParaRPr lang="en-PK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CCE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:</a:t>
                      </a:r>
                      <a:endParaRPr lang="en-PK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5052903"/>
                  </a:ext>
                </a:extLst>
              </a:tr>
              <a:tr h="261321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bg1"/>
                          </a:solidFill>
                        </a:rPr>
                        <a:t>1 (255)</a:t>
                      </a:r>
                      <a:endParaRPr lang="en-PK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A192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bg1"/>
                          </a:solidFill>
                        </a:rPr>
                        <a:t>1 (255)</a:t>
                      </a:r>
                      <a:endParaRPr lang="en-PK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F305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bg1"/>
                          </a:solidFill>
                        </a:rPr>
                        <a:t>1 (255)</a:t>
                      </a:r>
                      <a:endParaRPr lang="en-PK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487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bg1"/>
                          </a:solidFill>
                        </a:rPr>
                        <a:t>1 (255)</a:t>
                      </a:r>
                      <a:endParaRPr lang="en-PK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8609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1 (255)</a:t>
                      </a:r>
                      <a:endParaRPr lang="en-PK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E80B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1 (255)</a:t>
                      </a:r>
                      <a:endParaRPr lang="en-PK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89EC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1 (255)</a:t>
                      </a:r>
                      <a:endParaRPr lang="en-PK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CCE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1 (255)</a:t>
                      </a:r>
                      <a:endParaRPr lang="en-PK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043836"/>
                  </a:ext>
                </a:extLst>
              </a:tr>
            </a:tbl>
          </a:graphicData>
        </a:graphic>
      </p:graphicFrame>
      <p:grpSp>
        <p:nvGrpSpPr>
          <p:cNvPr id="23" name="Group 22">
            <a:extLst>
              <a:ext uri="{FF2B5EF4-FFF2-40B4-BE49-F238E27FC236}">
                <a16:creationId xmlns:a16="http://schemas.microsoft.com/office/drawing/2014/main" id="{CA2740F9-54D8-4035-A82F-CFD650EF4912}"/>
              </a:ext>
            </a:extLst>
          </p:cNvPr>
          <p:cNvGrpSpPr/>
          <p:nvPr/>
        </p:nvGrpSpPr>
        <p:grpSpPr>
          <a:xfrm>
            <a:off x="516470" y="2114400"/>
            <a:ext cx="499174" cy="4400275"/>
            <a:chOff x="491070" y="2228700"/>
            <a:chExt cx="499174" cy="4400275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D05B7547-C0D3-4084-8E38-B7415697ABEC}"/>
                </a:ext>
              </a:extLst>
            </p:cNvPr>
            <p:cNvCxnSpPr>
              <a:cxnSpLocks/>
            </p:cNvCxnSpPr>
            <p:nvPr/>
          </p:nvCxnSpPr>
          <p:spPr>
            <a:xfrm>
              <a:off x="738061" y="2556203"/>
              <a:ext cx="0" cy="3755697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15E480C-068B-4B24-9A33-953274E58AD8}"/>
                </a:ext>
              </a:extLst>
            </p:cNvPr>
            <p:cNvSpPr txBox="1"/>
            <p:nvPr/>
          </p:nvSpPr>
          <p:spPr>
            <a:xfrm>
              <a:off x="592313" y="2228700"/>
              <a:ext cx="3556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0 </a:t>
              </a:r>
              <a:endParaRPr lang="en-PK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C9CAB3E-7124-4593-B6CC-F4B16E1F3DB1}"/>
                </a:ext>
              </a:extLst>
            </p:cNvPr>
            <p:cNvSpPr txBox="1"/>
            <p:nvPr/>
          </p:nvSpPr>
          <p:spPr>
            <a:xfrm>
              <a:off x="491070" y="6351976"/>
              <a:ext cx="4991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255</a:t>
              </a:r>
              <a:endParaRPr lang="en-PK" dirty="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E3B0950-5942-4FE0-BA21-C0A66784D480}"/>
              </a:ext>
            </a:extLst>
          </p:cNvPr>
          <p:cNvGrpSpPr/>
          <p:nvPr/>
        </p:nvGrpSpPr>
        <p:grpSpPr>
          <a:xfrm>
            <a:off x="1332302" y="1545718"/>
            <a:ext cx="9381423" cy="307777"/>
            <a:chOff x="1319602" y="1621918"/>
            <a:chExt cx="9381423" cy="307777"/>
          </a:xfrm>
        </p:grpSpPr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95FA27ED-69CC-4B6D-8C83-86FE94E5C829}"/>
                </a:ext>
              </a:extLst>
            </p:cNvPr>
            <p:cNvCxnSpPr>
              <a:cxnSpLocks/>
            </p:cNvCxnSpPr>
            <p:nvPr/>
          </p:nvCxnSpPr>
          <p:spPr>
            <a:xfrm>
              <a:off x="1921935" y="1803401"/>
              <a:ext cx="7992532" cy="0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0F7462B-6761-4282-BE76-742F9DE5466D}"/>
                </a:ext>
              </a:extLst>
            </p:cNvPr>
            <p:cNvSpPr txBox="1"/>
            <p:nvPr/>
          </p:nvSpPr>
          <p:spPr>
            <a:xfrm>
              <a:off x="1319602" y="1621918"/>
              <a:ext cx="66922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MSB</a:t>
              </a:r>
              <a:endParaRPr lang="en-PK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E0BE518-E039-4383-938C-994492579920}"/>
                </a:ext>
              </a:extLst>
            </p:cNvPr>
            <p:cNvSpPr txBox="1"/>
            <p:nvPr/>
          </p:nvSpPr>
          <p:spPr>
            <a:xfrm>
              <a:off x="10031802" y="1621918"/>
              <a:ext cx="66922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LSB</a:t>
              </a:r>
              <a:endParaRPr lang="en-PK" dirty="0"/>
            </a:p>
          </p:txBody>
        </p:sp>
      </p:grp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EF15D77-EC68-4B45-A8C3-68AB22F059F1}"/>
              </a:ext>
            </a:extLst>
          </p:cNvPr>
          <p:cNvCxnSpPr>
            <a:cxnSpLocks/>
          </p:cNvCxnSpPr>
          <p:nvPr/>
        </p:nvCxnSpPr>
        <p:spPr>
          <a:xfrm flipV="1">
            <a:off x="8125443" y="1545718"/>
            <a:ext cx="754073" cy="64135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66E0A8F6-A97D-4303-B11E-7C429CC5BA22}"/>
              </a:ext>
            </a:extLst>
          </p:cNvPr>
          <p:cNvSpPr txBox="1"/>
          <p:nvPr/>
        </p:nvSpPr>
        <p:spPr>
          <a:xfrm>
            <a:off x="8560432" y="1230801"/>
            <a:ext cx="17162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Binary (decimal)</a:t>
            </a:r>
            <a:endParaRPr lang="en-PK" sz="1400" dirty="0"/>
          </a:p>
        </p:txBody>
      </p:sp>
    </p:spTree>
    <p:extLst>
      <p:ext uri="{BB962C8B-B14F-4D97-AF65-F5344CB8AC3E}">
        <p14:creationId xmlns:p14="http://schemas.microsoft.com/office/powerpoint/2010/main" val="15115576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0974" y="343055"/>
            <a:ext cx="9994753" cy="626283"/>
          </a:xfrm>
        </p:spPr>
        <p:txBody>
          <a:bodyPr>
            <a:noAutofit/>
          </a:bodyPr>
          <a:lstStyle/>
          <a:p>
            <a:r>
              <a:rPr lang="en-US" altLang="en-PK" sz="2800" b="1" dirty="0"/>
              <a:t>Piecewise Linear Transformations</a:t>
            </a:r>
            <a:endParaRPr lang="en-US" sz="28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7861E9F1-9214-4563-ABFC-1D940E589AFF}" type="slidenum">
              <a:rPr lang="en-US" smtClean="0"/>
              <a:t>22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541051" y="4010166"/>
            <a:ext cx="215019" cy="2854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943850" y="5637193"/>
            <a:ext cx="419100" cy="2400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600974" y="1157444"/>
            <a:ext cx="5899696" cy="4875710"/>
          </a:xfrm>
        </p:spPr>
        <p:txBody>
          <a:bodyPr>
            <a:noAutofit/>
          </a:bodyPr>
          <a:lstStyle/>
          <a:p>
            <a:pPr marL="0" indent="0">
              <a:spcBef>
                <a:spcPts val="700"/>
              </a:spcBef>
              <a:buNone/>
            </a:pPr>
            <a:r>
              <a:rPr lang="en-US" sz="2000" b="1" dirty="0"/>
              <a:t>Bit-Plane Slicing</a:t>
            </a:r>
            <a:endParaRPr lang="en-US" sz="1200" b="1" dirty="0">
              <a:solidFill>
                <a:schemeClr val="tx1">
                  <a:lumMod val="85000"/>
                  <a:lumOff val="15000"/>
                </a:schemeClr>
              </a:solidFill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5F82D7-FB96-4370-A2E6-E21CA1C1D0B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7236"/>
          <a:stretch/>
        </p:blipFill>
        <p:spPr>
          <a:xfrm>
            <a:off x="933628" y="1832600"/>
            <a:ext cx="9513941" cy="137625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0F16FA3-36A5-4296-B2A4-95CBFF9B17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2848" b="33618"/>
          <a:stretch/>
        </p:blipFill>
        <p:spPr>
          <a:xfrm>
            <a:off x="965159" y="3396964"/>
            <a:ext cx="9513941" cy="140860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62F1ADF-E58F-4ED4-8C6A-A44836BAD7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6466"/>
          <a:stretch/>
        </p:blipFill>
        <p:spPr>
          <a:xfrm>
            <a:off x="965159" y="4932183"/>
            <a:ext cx="9513941" cy="140860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4A1F3FD-8F8C-4E7C-9246-90A44574C622}"/>
              </a:ext>
            </a:extLst>
          </p:cNvPr>
          <p:cNvSpPr txBox="1"/>
          <p:nvPr/>
        </p:nvSpPr>
        <p:spPr>
          <a:xfrm>
            <a:off x="1712900" y="3105071"/>
            <a:ext cx="17660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Original Image</a:t>
            </a:r>
            <a:endParaRPr lang="en-PK" sz="1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B913F52-43D9-47A7-AE3A-4D83D207AD78}"/>
              </a:ext>
            </a:extLst>
          </p:cNvPr>
          <p:cNvSpPr txBox="1"/>
          <p:nvPr/>
        </p:nvSpPr>
        <p:spPr>
          <a:xfrm>
            <a:off x="4787166" y="3078798"/>
            <a:ext cx="17660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Bit-8 plane</a:t>
            </a:r>
            <a:endParaRPr lang="en-PK" sz="16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EC41C69-3C62-4FA0-8591-1E86D1572B98}"/>
              </a:ext>
            </a:extLst>
          </p:cNvPr>
          <p:cNvSpPr txBox="1"/>
          <p:nvPr/>
        </p:nvSpPr>
        <p:spPr>
          <a:xfrm>
            <a:off x="8050617" y="3084055"/>
            <a:ext cx="17660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Bit-7 plane</a:t>
            </a:r>
            <a:endParaRPr lang="en-PK" sz="16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4A77CA-BEB7-4624-B84E-73EA4E0426AE}"/>
              </a:ext>
            </a:extLst>
          </p:cNvPr>
          <p:cNvSpPr txBox="1"/>
          <p:nvPr/>
        </p:nvSpPr>
        <p:spPr>
          <a:xfrm>
            <a:off x="4918546" y="4692133"/>
            <a:ext cx="17660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Bit-5 plane</a:t>
            </a:r>
            <a:endParaRPr lang="en-PK" sz="1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8B12A6-2102-4B72-B7EA-863D10D2274C}"/>
              </a:ext>
            </a:extLst>
          </p:cNvPr>
          <p:cNvSpPr txBox="1"/>
          <p:nvPr/>
        </p:nvSpPr>
        <p:spPr>
          <a:xfrm>
            <a:off x="8061131" y="4692132"/>
            <a:ext cx="17660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Bit-4 plane</a:t>
            </a:r>
            <a:endParaRPr lang="en-PK" sz="16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DAD5522-B147-4103-89EA-F1FE17E0D4E4}"/>
              </a:ext>
            </a:extLst>
          </p:cNvPr>
          <p:cNvSpPr txBox="1"/>
          <p:nvPr/>
        </p:nvSpPr>
        <p:spPr>
          <a:xfrm>
            <a:off x="1765456" y="4681616"/>
            <a:ext cx="17660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Bit-6 plane</a:t>
            </a:r>
            <a:endParaRPr lang="en-PK" sz="16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473E619-D983-4CEE-AB48-DF7C61497FCA}"/>
              </a:ext>
            </a:extLst>
          </p:cNvPr>
          <p:cNvSpPr txBox="1"/>
          <p:nvPr/>
        </p:nvSpPr>
        <p:spPr>
          <a:xfrm>
            <a:off x="1665615" y="6231890"/>
            <a:ext cx="17660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Bit-3 plane</a:t>
            </a:r>
            <a:endParaRPr lang="en-PK" sz="16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5CC7B31-6D2E-4332-A85B-4CC35F30AA11}"/>
              </a:ext>
            </a:extLst>
          </p:cNvPr>
          <p:cNvSpPr txBox="1"/>
          <p:nvPr/>
        </p:nvSpPr>
        <p:spPr>
          <a:xfrm>
            <a:off x="4992134" y="6205615"/>
            <a:ext cx="17660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Bit-2 plane</a:t>
            </a:r>
            <a:endParaRPr lang="en-PK" sz="16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A3425B3-71E5-4916-A15A-BD56A738E749}"/>
              </a:ext>
            </a:extLst>
          </p:cNvPr>
          <p:cNvSpPr txBox="1"/>
          <p:nvPr/>
        </p:nvSpPr>
        <p:spPr>
          <a:xfrm>
            <a:off x="8150483" y="6242405"/>
            <a:ext cx="17660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Bit-1 plane</a:t>
            </a:r>
            <a:endParaRPr lang="en-PK" sz="1600" dirty="0"/>
          </a:p>
        </p:txBody>
      </p:sp>
    </p:spTree>
    <p:extLst>
      <p:ext uri="{BB962C8B-B14F-4D97-AF65-F5344CB8AC3E}">
        <p14:creationId xmlns:p14="http://schemas.microsoft.com/office/powerpoint/2010/main" val="13817618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0974" y="343055"/>
            <a:ext cx="9994753" cy="626283"/>
          </a:xfrm>
        </p:spPr>
        <p:txBody>
          <a:bodyPr>
            <a:noAutofit/>
          </a:bodyPr>
          <a:lstStyle/>
          <a:p>
            <a:r>
              <a:rPr lang="en-US" sz="2800" b="1" dirty="0"/>
              <a:t>Histogram Processing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7861E9F1-9214-4563-ABFC-1D940E589AFF}" type="slidenum">
              <a:rPr lang="en-US" smtClean="0"/>
              <a:t>23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541051" y="4010166"/>
            <a:ext cx="215019" cy="2854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943850" y="5637193"/>
            <a:ext cx="419100" cy="2400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00974" y="1157444"/>
                <a:ext cx="6094116" cy="4875710"/>
              </a:xfrm>
            </p:spPr>
            <p:txBody>
              <a:bodyPr>
                <a:noAutofit/>
              </a:bodyPr>
              <a:lstStyle/>
              <a:p>
                <a:pPr marL="0" indent="0">
                  <a:spcBef>
                    <a:spcPts val="700"/>
                  </a:spcBef>
                  <a:buNone/>
                </a:pPr>
                <a:r>
                  <a:rPr lang="en-US" sz="20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Times New Roman" panose="02020603050405020304" pitchFamily="18" charset="0"/>
                  </a:rPr>
                  <a:t>Histogram</a:t>
                </a:r>
              </a:p>
              <a:p>
                <a:pPr marL="0" indent="0">
                  <a:spcBef>
                    <a:spcPts val="700"/>
                  </a:spcBef>
                  <a:buNone/>
                </a:pPr>
                <a:r>
                  <a:rPr lang="en-US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Times New Roman" panose="02020603050405020304" pitchFamily="18" charset="0"/>
                  </a:rPr>
                  <a:t>Unnormalized histogram of digital image is defined as</a:t>
                </a:r>
              </a:p>
              <a:p>
                <a:pPr marL="0" indent="0">
                  <a:spcBef>
                    <a:spcPts val="700"/>
                  </a:spcBef>
                  <a:buNone/>
                </a:pPr>
                <a:endPara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Times New Roman" panose="02020603050405020304" pitchFamily="18" charset="0"/>
                </a:endParaRPr>
              </a:p>
              <a:p>
                <a:pPr marL="0" indent="0">
                  <a:spcBef>
                    <a:spcPts val="700"/>
                  </a:spcBef>
                  <a:buNone/>
                </a:pPr>
                <a:endPara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Times New Roman" panose="02020603050405020304" pitchFamily="18" charset="0"/>
                </a:endParaRPr>
              </a:p>
              <a:p>
                <a:pPr marL="0" indent="0">
                  <a:spcBef>
                    <a:spcPts val="600"/>
                  </a:spcBef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→ </m:t>
                    </m:r>
                    <m:sSup>
                      <m:sSupPr>
                        <m:ctrlPr>
                          <a:rPr lang="en-US" sz="200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Times New Roman" panose="02020603050405020304" pitchFamily="18" charset="0"/>
                  </a:rPr>
                  <a:t>intensity value </a:t>
                </a:r>
              </a:p>
              <a:p>
                <a:pPr marL="0" indent="0">
                  <a:spcBef>
                    <a:spcPts val="600"/>
                  </a:spcBef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Times New Roman" panose="02020603050405020304" pitchFamily="18" charset="0"/>
                  </a:rPr>
                  <a:t> number of pixels in image with intensity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dirty="0"/>
              </a:p>
              <a:p>
                <a:pPr>
                  <a:spcBef>
                    <a:spcPts val="700"/>
                  </a:spcBef>
                  <a:buFont typeface="Wingdings" panose="05000000000000000000" pitchFamily="2" charset="2"/>
                  <a:buChar char="Ø"/>
                </a:pPr>
                <a:endPara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Times New Roman" panose="02020603050405020304" pitchFamily="18" charset="0"/>
                </a:endParaRPr>
              </a:p>
              <a:p>
                <a:pPr marL="0" indent="0">
                  <a:spcBef>
                    <a:spcPts val="700"/>
                  </a:spcBef>
                  <a:buNone/>
                </a:pPr>
                <a:r>
                  <a:rPr lang="en-US" sz="20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Times New Roman" panose="02020603050405020304" pitchFamily="18" charset="0"/>
                  </a:rPr>
                  <a:t>Normalized Histogram</a:t>
                </a:r>
              </a:p>
              <a:p>
                <a:pPr>
                  <a:spcBef>
                    <a:spcPts val="700"/>
                  </a:spcBef>
                  <a:buFont typeface="Wingdings" panose="05000000000000000000" pitchFamily="2" charset="2"/>
                  <a:buChar char="Ø"/>
                </a:pPr>
                <a:endPara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Times New Roman" panose="02020603050405020304" pitchFamily="18" charset="0"/>
                </a:endParaRPr>
              </a:p>
              <a:p>
                <a:pPr>
                  <a:spcBef>
                    <a:spcPts val="700"/>
                  </a:spcBef>
                  <a:buFont typeface="Wingdings" panose="05000000000000000000" pitchFamily="2" charset="2"/>
                  <a:buChar char="Ø"/>
                </a:pPr>
                <a:endPara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Times New Roman" panose="02020603050405020304" pitchFamily="18" charset="0"/>
                </a:endParaRPr>
              </a:p>
              <a:p>
                <a:pPr>
                  <a:spcBef>
                    <a:spcPts val="7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Times New Roman" panose="02020603050405020304" pitchFamily="18" charset="0"/>
                  </a:rPr>
                  <a:t>Number of pixels in the image of size M x N with intensity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Times New Roman" panose="02020603050405020304" pitchFamily="18" charset="0"/>
                </a:endParaRPr>
              </a:p>
              <a:p>
                <a:pPr>
                  <a:spcBef>
                    <a:spcPts val="700"/>
                  </a:spcBef>
                </a:pPr>
                <a:r>
                  <a:rPr lang="en-US" dirty="0"/>
                  <a:t>The sum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for all values of k is always 1</a:t>
                </a:r>
                <a:endPara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0974" y="1157444"/>
                <a:ext cx="6094116" cy="4875710"/>
              </a:xfrm>
              <a:blipFill>
                <a:blip r:embed="rId3"/>
                <a:stretch>
                  <a:fillRect l="-1101" t="-1125" b="-1500"/>
                </a:stretch>
              </a:blipFill>
            </p:spPr>
            <p:txBody>
              <a:bodyPr/>
              <a:lstStyle/>
              <a:p>
                <a:r>
                  <a:rPr lang="en-P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9719373-FDE5-4E28-8D51-E6B75CE2A64B}"/>
                  </a:ext>
                </a:extLst>
              </p:cNvPr>
              <p:cNvSpPr txBox="1"/>
              <p:nvPr/>
            </p:nvSpPr>
            <p:spPr>
              <a:xfrm>
                <a:off x="1376731" y="2129729"/>
                <a:ext cx="431137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𝑓𝑜𝑟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=0, 1, 2,……..,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PK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9719373-FDE5-4E28-8D51-E6B75CE2A6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6731" y="2129729"/>
                <a:ext cx="4311373" cy="276999"/>
              </a:xfrm>
              <a:prstGeom prst="rect">
                <a:avLst/>
              </a:prstGeom>
              <a:blipFill>
                <a:blip r:embed="rId4"/>
                <a:stretch>
                  <a:fillRect l="-707" r="-707" b="-36957"/>
                </a:stretch>
              </a:blipFill>
            </p:spPr>
            <p:txBody>
              <a:bodyPr/>
              <a:lstStyle/>
              <a:p>
                <a:r>
                  <a:rPr lang="en-P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1001C6B-CE00-489A-A2C9-8A11F2059890}"/>
                  </a:ext>
                </a:extLst>
              </p:cNvPr>
              <p:cNvSpPr txBox="1"/>
              <p:nvPr/>
            </p:nvSpPr>
            <p:spPr>
              <a:xfrm>
                <a:off x="1604344" y="4295633"/>
                <a:ext cx="2301765" cy="54245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𝑀𝑁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𝑀𝑁</m:t>
                          </m:r>
                        </m:den>
                      </m:f>
                    </m:oMath>
                  </m:oMathPara>
                </a14:m>
                <a:endParaRPr lang="en-PK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1001C6B-CE00-489A-A2C9-8A11F20598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4344" y="4295633"/>
                <a:ext cx="2301765" cy="54245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K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2DEA3984-7175-4919-8361-01D03103D35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93898569"/>
              </p:ext>
            </p:extLst>
          </p:nvPr>
        </p:nvGraphicFramePr>
        <p:xfrm>
          <a:off x="6870590" y="3387943"/>
          <a:ext cx="3849961" cy="27842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BB6AFF47-B891-46BD-915D-03F4709BEE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2549102"/>
              </p:ext>
            </p:extLst>
          </p:nvPr>
        </p:nvGraphicFramePr>
        <p:xfrm>
          <a:off x="7943850" y="1928899"/>
          <a:ext cx="1711216" cy="1164052"/>
        </p:xfrm>
        <a:graphic>
          <a:graphicData uri="http://schemas.openxmlformats.org/drawingml/2006/table">
            <a:tbl>
              <a:tblPr/>
              <a:tblGrid>
                <a:gridCol w="703384">
                  <a:extLst>
                    <a:ext uri="{9D8B030D-6E8A-4147-A177-3AD203B41FA5}">
                      <a16:colId xmlns:a16="http://schemas.microsoft.com/office/drawing/2014/main" val="2518365887"/>
                    </a:ext>
                  </a:extLst>
                </a:gridCol>
                <a:gridCol w="503916">
                  <a:extLst>
                    <a:ext uri="{9D8B030D-6E8A-4147-A177-3AD203B41FA5}">
                      <a16:colId xmlns:a16="http://schemas.microsoft.com/office/drawing/2014/main" val="1717647856"/>
                    </a:ext>
                  </a:extLst>
                </a:gridCol>
                <a:gridCol w="503916">
                  <a:extLst>
                    <a:ext uri="{9D8B030D-6E8A-4147-A177-3AD203B41FA5}">
                      <a16:colId xmlns:a16="http://schemas.microsoft.com/office/drawing/2014/main" val="3717757103"/>
                    </a:ext>
                  </a:extLst>
                </a:gridCol>
              </a:tblGrid>
              <a:tr h="291013">
                <a:tc>
                  <a:txBody>
                    <a:bodyPr/>
                    <a:lstStyle/>
                    <a:p>
                      <a:pPr algn="ctr" fontAlgn="b"/>
                      <a:r>
                        <a:rPr lang="en-PK" sz="1400" u="none" strike="noStrike" dirty="0">
                          <a:effectLst/>
                        </a:rPr>
                        <a:t>3</a:t>
                      </a:r>
                      <a:endParaRPr lang="en-PK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K" sz="1400" u="none" strike="noStrike" dirty="0">
                          <a:effectLst/>
                        </a:rPr>
                        <a:t>2</a:t>
                      </a:r>
                      <a:endParaRPr lang="en-PK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K" sz="1400" u="none" strike="noStrike">
                          <a:effectLst/>
                        </a:rPr>
                        <a:t>5</a:t>
                      </a:r>
                      <a:endParaRPr lang="en-PK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081337578"/>
                  </a:ext>
                </a:extLst>
              </a:tr>
              <a:tr h="291013">
                <a:tc>
                  <a:txBody>
                    <a:bodyPr/>
                    <a:lstStyle/>
                    <a:p>
                      <a:pPr algn="ctr" fontAlgn="b"/>
                      <a:r>
                        <a:rPr lang="en-PK" sz="1400" u="none" strike="noStrike" dirty="0">
                          <a:effectLst/>
                        </a:rPr>
                        <a:t>3</a:t>
                      </a:r>
                      <a:endParaRPr lang="en-PK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K" sz="1400" u="none" strike="noStrike" dirty="0">
                          <a:effectLst/>
                        </a:rPr>
                        <a:t>1</a:t>
                      </a:r>
                      <a:endParaRPr lang="en-PK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K" sz="1400" u="none" strike="noStrike">
                          <a:effectLst/>
                        </a:rPr>
                        <a:t>3</a:t>
                      </a:r>
                      <a:endParaRPr lang="en-PK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890432214"/>
                  </a:ext>
                </a:extLst>
              </a:tr>
              <a:tr h="291013">
                <a:tc>
                  <a:txBody>
                    <a:bodyPr/>
                    <a:lstStyle/>
                    <a:p>
                      <a:pPr algn="ctr" fontAlgn="b"/>
                      <a:r>
                        <a:rPr lang="en-PK" sz="1400" u="none" strike="noStrike">
                          <a:effectLst/>
                        </a:rPr>
                        <a:t>4</a:t>
                      </a:r>
                      <a:endParaRPr lang="en-PK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K" sz="1400" u="none" strike="noStrike" dirty="0">
                          <a:effectLst/>
                        </a:rPr>
                        <a:t>5</a:t>
                      </a:r>
                      <a:endParaRPr lang="en-PK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K" sz="1400" u="none" strike="noStrike" dirty="0">
                          <a:effectLst/>
                        </a:rPr>
                        <a:t>0</a:t>
                      </a:r>
                      <a:endParaRPr lang="en-PK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504421413"/>
                  </a:ext>
                </a:extLst>
              </a:tr>
              <a:tr h="291013">
                <a:tc>
                  <a:txBody>
                    <a:bodyPr/>
                    <a:lstStyle/>
                    <a:p>
                      <a:pPr algn="ctr" fontAlgn="b"/>
                      <a:r>
                        <a:rPr lang="en-PK" sz="1400" u="none" strike="noStrike">
                          <a:effectLst/>
                        </a:rPr>
                        <a:t>6</a:t>
                      </a:r>
                      <a:endParaRPr lang="en-PK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K" sz="1400" u="none" strike="noStrike" dirty="0">
                          <a:effectLst/>
                        </a:rPr>
                        <a:t>7</a:t>
                      </a:r>
                      <a:endParaRPr lang="en-PK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K" sz="1400" u="none" strike="noStrike" dirty="0">
                          <a:effectLst/>
                        </a:rPr>
                        <a:t>4</a:t>
                      </a:r>
                      <a:endParaRPr lang="en-PK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590945028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81CE682-48DF-4D71-B8C7-BCA47C366890}"/>
              </a:ext>
            </a:extLst>
          </p:cNvPr>
          <p:cNvSpPr txBox="1"/>
          <p:nvPr/>
        </p:nvSpPr>
        <p:spPr>
          <a:xfrm>
            <a:off x="8317349" y="1591030"/>
            <a:ext cx="9564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image</a:t>
            </a:r>
            <a:endParaRPr lang="en-PK" sz="1600" dirty="0"/>
          </a:p>
        </p:txBody>
      </p:sp>
    </p:spTree>
    <p:extLst>
      <p:ext uri="{BB962C8B-B14F-4D97-AF65-F5344CB8AC3E}">
        <p14:creationId xmlns:p14="http://schemas.microsoft.com/office/powerpoint/2010/main" val="38897464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0974" y="343055"/>
            <a:ext cx="9994753" cy="626283"/>
          </a:xfrm>
        </p:spPr>
        <p:txBody>
          <a:bodyPr>
            <a:noAutofit/>
          </a:bodyPr>
          <a:lstStyle/>
          <a:p>
            <a:r>
              <a:rPr lang="en-US" sz="2800" b="1" dirty="0"/>
              <a:t>Histogram Processing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</p:spPr>
        <p:txBody>
          <a:bodyPr>
            <a:normAutofit lnSpcReduction="10000"/>
          </a:bodyPr>
          <a:lstStyle/>
          <a:p>
            <a:fld id="{7861E9F1-9214-4563-ABFC-1D940E589AFF}" type="slidenum">
              <a:rPr lang="en-US" smtClean="0"/>
              <a:t>24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541051" y="4010166"/>
            <a:ext cx="215019" cy="2854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943850" y="5637193"/>
            <a:ext cx="419100" cy="2400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67E42BF-1282-4D39-AD26-2F64AC6C6BC0}"/>
              </a:ext>
            </a:extLst>
          </p:cNvPr>
          <p:cNvGrpSpPr/>
          <p:nvPr/>
        </p:nvGrpSpPr>
        <p:grpSpPr>
          <a:xfrm>
            <a:off x="1142033" y="1153297"/>
            <a:ext cx="9175859" cy="4858455"/>
            <a:chOff x="1043179" y="1153297"/>
            <a:chExt cx="9175859" cy="485845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EC892A3B-D2CD-40A3-B60D-B3C86D663B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43179" y="1463373"/>
              <a:ext cx="9175859" cy="4548379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E8CEB83-53FF-4F68-9E53-53DE64EF8AFB}"/>
                </a:ext>
              </a:extLst>
            </p:cNvPr>
            <p:cNvSpPr txBox="1"/>
            <p:nvPr/>
          </p:nvSpPr>
          <p:spPr>
            <a:xfrm>
              <a:off x="1865870" y="1186249"/>
              <a:ext cx="95147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Dark</a:t>
              </a:r>
              <a:endParaRPr lang="en-PK" sz="1600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014CD57-01A0-4806-A1C9-65C5DAB6BAA6}"/>
                </a:ext>
              </a:extLst>
            </p:cNvPr>
            <p:cNvSpPr txBox="1"/>
            <p:nvPr/>
          </p:nvSpPr>
          <p:spPr>
            <a:xfrm>
              <a:off x="4094208" y="1190367"/>
              <a:ext cx="95147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Light</a:t>
              </a:r>
              <a:endParaRPr lang="en-PK" sz="1600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DC6AC89-1944-4D7C-8B07-06E123CBA328}"/>
                </a:ext>
              </a:extLst>
            </p:cNvPr>
            <p:cNvSpPr txBox="1"/>
            <p:nvPr/>
          </p:nvSpPr>
          <p:spPr>
            <a:xfrm>
              <a:off x="6046728" y="1173892"/>
              <a:ext cx="173405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Low contrast</a:t>
              </a:r>
              <a:endParaRPr lang="en-PK" sz="1600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6705684-2CDB-47CC-9497-FE54864CFED4}"/>
                </a:ext>
              </a:extLst>
            </p:cNvPr>
            <p:cNvSpPr txBox="1"/>
            <p:nvPr/>
          </p:nvSpPr>
          <p:spPr>
            <a:xfrm>
              <a:off x="8324341" y="1153297"/>
              <a:ext cx="173405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High contrast</a:t>
              </a:r>
              <a:endParaRPr lang="en-PK" sz="16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3B932B0-5AD0-4A41-AA0C-BF50C4878543}"/>
                  </a:ext>
                </a:extLst>
              </p:cNvPr>
              <p:cNvSpPr txBox="1"/>
              <p:nvPr/>
            </p:nvSpPr>
            <p:spPr>
              <a:xfrm>
                <a:off x="1767016" y="5952496"/>
                <a:ext cx="80318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PK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3B932B0-5AD0-4A41-AA0C-BF50C48785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7016" y="5952496"/>
                <a:ext cx="803189" cy="369332"/>
              </a:xfrm>
              <a:prstGeom prst="rect">
                <a:avLst/>
              </a:prstGeom>
              <a:blipFill>
                <a:blip r:embed="rId4"/>
                <a:stretch>
                  <a:fillRect b="-3279"/>
                </a:stretch>
              </a:blipFill>
            </p:spPr>
            <p:txBody>
              <a:bodyPr/>
              <a:lstStyle/>
              <a:p>
                <a:r>
                  <a:rPr lang="en-P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210A672-F963-4643-8323-8BA7CC35462E}"/>
                  </a:ext>
                </a:extLst>
              </p:cNvPr>
              <p:cNvSpPr txBox="1"/>
              <p:nvPr/>
            </p:nvSpPr>
            <p:spPr>
              <a:xfrm rot="16200000">
                <a:off x="654627" y="4907220"/>
                <a:ext cx="6054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PK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210A672-F963-4643-8323-8BA7CC3546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654627" y="4907220"/>
                <a:ext cx="605481" cy="369332"/>
              </a:xfrm>
              <a:prstGeom prst="rect">
                <a:avLst/>
              </a:prstGeom>
              <a:blipFill>
                <a:blip r:embed="rId5"/>
                <a:stretch>
                  <a:fillRect r="-10000"/>
                </a:stretch>
              </a:blipFill>
            </p:spPr>
            <p:txBody>
              <a:bodyPr/>
              <a:lstStyle/>
              <a:p>
                <a:r>
                  <a:rPr lang="en-PK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880400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0974" y="343055"/>
            <a:ext cx="9994753" cy="626283"/>
          </a:xfrm>
        </p:spPr>
        <p:txBody>
          <a:bodyPr>
            <a:noAutofit/>
          </a:bodyPr>
          <a:lstStyle/>
          <a:p>
            <a:r>
              <a:rPr lang="en-US" sz="2800" b="1" dirty="0"/>
              <a:t>Histogram Processing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7861E9F1-9214-4563-ABFC-1D940E589AFF}" type="slidenum">
              <a:rPr lang="en-US" smtClean="0"/>
              <a:t>25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541051" y="4010166"/>
            <a:ext cx="215019" cy="2854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943850" y="5637193"/>
            <a:ext cx="419100" cy="2400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600974" y="1157444"/>
            <a:ext cx="5899696" cy="4875710"/>
          </a:xfrm>
        </p:spPr>
        <p:txBody>
          <a:bodyPr>
            <a:noAutofit/>
          </a:bodyPr>
          <a:lstStyle/>
          <a:p>
            <a:pPr marL="0" indent="0">
              <a:spcBef>
                <a:spcPts val="700"/>
              </a:spcBef>
              <a:buNone/>
            </a:pP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cs typeface="Times New Roman" panose="02020603050405020304" pitchFamily="18" charset="0"/>
              </a:rPr>
              <a:t>Histogram Equalization</a:t>
            </a:r>
          </a:p>
          <a:p>
            <a:pPr marL="0" indent="0">
              <a:spcBef>
                <a:spcPts val="700"/>
              </a:spcBef>
              <a:buNone/>
            </a:pPr>
            <a:r>
              <a:rPr lang="en-US" dirty="0"/>
              <a:t>Histogram equalization is the process of uniformly distributing the image histogram over the entire intensity axis by choosing a proper intensity transformation function.</a:t>
            </a:r>
          </a:p>
          <a:p>
            <a:pPr marL="0" indent="0">
              <a:spcBef>
                <a:spcPts val="700"/>
              </a:spcBef>
              <a:buNone/>
            </a:pPr>
            <a:endParaRPr lang="en-US" sz="1200" b="1" dirty="0">
              <a:solidFill>
                <a:schemeClr val="tx1">
                  <a:lumMod val="85000"/>
                  <a:lumOff val="15000"/>
                </a:schemeClr>
              </a:solidFill>
              <a:cs typeface="Times New Roman" panose="02020603050405020304" pitchFamily="18" charset="0"/>
            </a:endParaRPr>
          </a:p>
          <a:p>
            <a:pPr marL="0" indent="0">
              <a:spcBef>
                <a:spcPts val="700"/>
              </a:spcBef>
              <a:buNone/>
            </a:pP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cs typeface="Times New Roman" panose="02020603050405020304" pitchFamily="18" charset="0"/>
              </a:rPr>
              <a:t>Equalized Histogram</a:t>
            </a:r>
          </a:p>
          <a:p>
            <a:pPr marL="0" indent="0">
              <a:spcBef>
                <a:spcPts val="700"/>
              </a:spcBef>
              <a:buNone/>
            </a:pPr>
            <a:endParaRPr lang="en-US" sz="1200" b="1" dirty="0">
              <a:solidFill>
                <a:schemeClr val="tx1">
                  <a:lumMod val="85000"/>
                  <a:lumOff val="15000"/>
                </a:schemeClr>
              </a:solidFill>
              <a:cs typeface="Times New Roman" panose="02020603050405020304" pitchFamily="18" charset="0"/>
            </a:endParaRPr>
          </a:p>
          <a:p>
            <a:pPr marL="0" indent="0">
              <a:spcBef>
                <a:spcPts val="700"/>
              </a:spcBef>
              <a:buNone/>
            </a:pPr>
            <a:endParaRPr lang="en-US" sz="1200" b="1" dirty="0">
              <a:solidFill>
                <a:schemeClr val="tx1">
                  <a:lumMod val="85000"/>
                  <a:lumOff val="15000"/>
                </a:schemeClr>
              </a:solidFill>
              <a:cs typeface="Times New Roman" panose="02020603050405020304" pitchFamily="18" charset="0"/>
            </a:endParaRPr>
          </a:p>
          <a:p>
            <a:pPr marL="0" indent="0">
              <a:spcBef>
                <a:spcPts val="700"/>
              </a:spcBef>
              <a:buNone/>
            </a:pPr>
            <a:endParaRPr lang="en-US" sz="1200" b="1" dirty="0">
              <a:solidFill>
                <a:schemeClr val="tx1">
                  <a:lumMod val="85000"/>
                  <a:lumOff val="15000"/>
                </a:schemeClr>
              </a:solidFill>
              <a:cs typeface="Times New Roman" panose="02020603050405020304" pitchFamily="18" charset="0"/>
            </a:endParaRPr>
          </a:p>
          <a:p>
            <a:pPr marL="0" indent="0">
              <a:spcBef>
                <a:spcPts val="700"/>
              </a:spcBef>
              <a:buNone/>
            </a:pP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cs typeface="Times New Roman" panose="02020603050405020304" pitchFamily="18" charset="0"/>
              </a:rPr>
              <a:t>Transformation function</a:t>
            </a:r>
          </a:p>
          <a:p>
            <a:pPr marL="0" indent="0">
              <a:spcBef>
                <a:spcPts val="700"/>
              </a:spcBef>
              <a:buNone/>
            </a:pPr>
            <a:endParaRPr lang="en-US" b="1" dirty="0">
              <a:solidFill>
                <a:schemeClr val="tx1">
                  <a:lumMod val="85000"/>
                  <a:lumOff val="15000"/>
                </a:schemeClr>
              </a:solidFill>
              <a:cs typeface="Times New Roman" panose="02020603050405020304" pitchFamily="18" charset="0"/>
            </a:endParaRPr>
          </a:p>
          <a:p>
            <a:pPr marL="0" indent="0">
              <a:spcBef>
                <a:spcPts val="700"/>
              </a:spcBef>
              <a:buNone/>
            </a:pPr>
            <a:endParaRPr lang="en-US" b="1" dirty="0">
              <a:solidFill>
                <a:schemeClr val="tx1">
                  <a:lumMod val="85000"/>
                  <a:lumOff val="15000"/>
                </a:schemeClr>
              </a:solidFill>
              <a:cs typeface="Times New Roman" panose="02020603050405020304" pitchFamily="18" charset="0"/>
            </a:endParaRPr>
          </a:p>
          <a:p>
            <a:pPr marL="0" indent="0">
              <a:spcBef>
                <a:spcPts val="700"/>
              </a:spcBef>
              <a:buNone/>
            </a:pPr>
            <a:endParaRPr lang="en-US" b="1" dirty="0">
              <a:solidFill>
                <a:schemeClr val="tx1">
                  <a:lumMod val="85000"/>
                  <a:lumOff val="15000"/>
                </a:schemeClr>
              </a:solidFill>
              <a:cs typeface="Times New Roman" panose="02020603050405020304" pitchFamily="18" charset="0"/>
            </a:endParaRPr>
          </a:p>
          <a:p>
            <a:pPr marL="0" indent="0">
              <a:spcBef>
                <a:spcPts val="700"/>
              </a:spcBef>
              <a:buNone/>
            </a:pP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cs typeface="Times New Roman" panose="02020603050405020304" pitchFamily="18" charset="0"/>
              </a:rPr>
              <a:t>L -&gt; #intensity levels in the image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cs typeface="Times New Roman" panose="02020603050405020304" pitchFamily="18" charset="0"/>
            </a:endParaRPr>
          </a:p>
          <a:p>
            <a:pPr marL="0" indent="0">
              <a:spcBef>
                <a:spcPts val="700"/>
              </a:spcBef>
              <a:buNone/>
            </a:pPr>
            <a:endParaRPr lang="en-US" sz="1200" b="1" dirty="0">
              <a:solidFill>
                <a:schemeClr val="tx1">
                  <a:lumMod val="85000"/>
                  <a:lumOff val="15000"/>
                </a:schemeClr>
              </a:solidFill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1BBB0CF-FDC8-4826-A405-2B83728004A7}"/>
                  </a:ext>
                </a:extLst>
              </p:cNvPr>
              <p:cNvSpPr txBox="1"/>
              <p:nvPr/>
            </p:nvSpPr>
            <p:spPr>
              <a:xfrm>
                <a:off x="2165161" y="3467710"/>
                <a:ext cx="2301765" cy="54245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𝑀𝑁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𝑀𝑁</m:t>
                          </m:r>
                        </m:den>
                      </m:f>
                    </m:oMath>
                  </m:oMathPara>
                </a14:m>
                <a:endParaRPr lang="en-PK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1BBB0CF-FDC8-4826-A405-2B83728004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5161" y="3467710"/>
                <a:ext cx="2301765" cy="54245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5B72726-BF47-4024-8CC0-D3340BA54DF8}"/>
                  </a:ext>
                </a:extLst>
              </p:cNvPr>
              <p:cNvSpPr txBox="1"/>
              <p:nvPr/>
            </p:nvSpPr>
            <p:spPr>
              <a:xfrm>
                <a:off x="1119822" y="4716894"/>
                <a:ext cx="5471561" cy="8158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PK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−1)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  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=0, 1, 2, ….,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nary>
                    </m:oMath>
                  </m:oMathPara>
                </a14:m>
                <a:endParaRPr lang="en-PK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5B72726-BF47-4024-8CC0-D3340BA54D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9822" y="4716894"/>
                <a:ext cx="5471561" cy="81586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K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D8F34FE8-F74A-465E-825F-E194B106B8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01101" y="2026850"/>
            <a:ext cx="1509938" cy="14923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93D94BC-A4AB-48EE-88DE-1A0E9E3D66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85789" y="2032630"/>
            <a:ext cx="1509938" cy="14923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819AA46-DF69-41E2-ABA5-6E317F152E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27902" y="4040376"/>
            <a:ext cx="1482053" cy="14923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8BDE6F6-2532-49BD-905E-D6A8591B108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98146" y="4040377"/>
            <a:ext cx="1497581" cy="149238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A56483E-7FD2-45FA-B2D6-DB78BC5ADF89}"/>
              </a:ext>
            </a:extLst>
          </p:cNvPr>
          <p:cNvSpPr txBox="1"/>
          <p:nvPr/>
        </p:nvSpPr>
        <p:spPr>
          <a:xfrm>
            <a:off x="7242474" y="3519231"/>
            <a:ext cx="14027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Dark image</a:t>
            </a:r>
            <a:endParaRPr lang="en-PK" sz="1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781354D-BBB6-4F84-AC8E-3237E8220877}"/>
              </a:ext>
            </a:extLst>
          </p:cNvPr>
          <p:cNvSpPr txBox="1"/>
          <p:nvPr/>
        </p:nvSpPr>
        <p:spPr>
          <a:xfrm>
            <a:off x="8794550" y="3519231"/>
            <a:ext cx="20924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Dark image histogram</a:t>
            </a:r>
            <a:endParaRPr lang="en-PK" sz="1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F4269AA-0D42-4721-A366-AF5CE9278D78}"/>
              </a:ext>
            </a:extLst>
          </p:cNvPr>
          <p:cNvSpPr txBox="1"/>
          <p:nvPr/>
        </p:nvSpPr>
        <p:spPr>
          <a:xfrm>
            <a:off x="6849293" y="5535183"/>
            <a:ext cx="19185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Histogram-equalized image</a:t>
            </a:r>
            <a:endParaRPr lang="en-PK" sz="1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23C34E9-E90A-4457-86BE-7A6D1CFA52FA}"/>
              </a:ext>
            </a:extLst>
          </p:cNvPr>
          <p:cNvSpPr txBox="1"/>
          <p:nvPr/>
        </p:nvSpPr>
        <p:spPr>
          <a:xfrm>
            <a:off x="8945630" y="5529687"/>
            <a:ext cx="19795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Equalized histogram</a:t>
            </a:r>
            <a:endParaRPr lang="en-PK" sz="1400" dirty="0"/>
          </a:p>
        </p:txBody>
      </p:sp>
    </p:spTree>
    <p:extLst>
      <p:ext uri="{BB962C8B-B14F-4D97-AF65-F5344CB8AC3E}">
        <p14:creationId xmlns:p14="http://schemas.microsoft.com/office/powerpoint/2010/main" val="42786268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0974" y="343055"/>
            <a:ext cx="9994753" cy="626283"/>
          </a:xfrm>
        </p:spPr>
        <p:txBody>
          <a:bodyPr>
            <a:noAutofit/>
          </a:bodyPr>
          <a:lstStyle/>
          <a:p>
            <a:r>
              <a:rPr lang="en-US" sz="2800" b="1" dirty="0"/>
              <a:t>Histogram Processing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7861E9F1-9214-4563-ABFC-1D940E589AFF}" type="slidenum">
              <a:rPr lang="en-US" smtClean="0"/>
              <a:t>26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541051" y="4010166"/>
            <a:ext cx="215019" cy="2854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943850" y="5637193"/>
            <a:ext cx="419100" cy="2400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600973" y="1157444"/>
            <a:ext cx="6269383" cy="4875710"/>
          </a:xfrm>
        </p:spPr>
        <p:txBody>
          <a:bodyPr>
            <a:noAutofit/>
          </a:bodyPr>
          <a:lstStyle/>
          <a:p>
            <a:pPr marL="0" indent="0">
              <a:spcBef>
                <a:spcPts val="700"/>
              </a:spcBef>
              <a:buNone/>
            </a:pP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cs typeface="Times New Roman" panose="02020603050405020304" pitchFamily="18" charset="0"/>
              </a:rPr>
              <a:t>Histogram Equalization Example</a:t>
            </a:r>
            <a:endParaRPr lang="en-US" sz="1200" b="1" dirty="0">
              <a:solidFill>
                <a:schemeClr val="tx1">
                  <a:lumMod val="85000"/>
                  <a:lumOff val="15000"/>
                </a:schemeClr>
              </a:solidFill>
              <a:cs typeface="Times New Roman" panose="02020603050405020304" pitchFamily="18" charset="0"/>
            </a:endParaRPr>
          </a:p>
          <a:p>
            <a:pPr marL="0" indent="0">
              <a:spcBef>
                <a:spcPts val="700"/>
              </a:spcBef>
              <a:buNone/>
            </a:pP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cs typeface="Times New Roman" panose="02020603050405020304" pitchFamily="18" charset="0"/>
              </a:rPr>
              <a:t>Suppose a 3-bit image (L=8) of size 64 x 64, pixels (MN = 4096)</a:t>
            </a:r>
          </a:p>
          <a:p>
            <a:pPr marL="0" indent="0">
              <a:spcBef>
                <a:spcPts val="700"/>
              </a:spcBef>
              <a:buNone/>
            </a:pPr>
            <a:endParaRPr lang="en-US" sz="1200" b="1" dirty="0">
              <a:solidFill>
                <a:schemeClr val="tx1">
                  <a:lumMod val="85000"/>
                  <a:lumOff val="15000"/>
                </a:schemeClr>
              </a:solidFill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EE03C8E1-1D91-4674-9D08-5BFE20FC561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75335769"/>
                  </p:ext>
                </p:extLst>
              </p:nvPr>
            </p:nvGraphicFramePr>
            <p:xfrm>
              <a:off x="1310308" y="2300159"/>
              <a:ext cx="8946786" cy="3400397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995405">
                      <a:extLst>
                        <a:ext uri="{9D8B030D-6E8A-4147-A177-3AD203B41FA5}">
                          <a16:colId xmlns:a16="http://schemas.microsoft.com/office/drawing/2014/main" val="1235367558"/>
                        </a:ext>
                      </a:extLst>
                    </a:gridCol>
                    <a:gridCol w="1198605">
                      <a:extLst>
                        <a:ext uri="{9D8B030D-6E8A-4147-A177-3AD203B41FA5}">
                          <a16:colId xmlns:a16="http://schemas.microsoft.com/office/drawing/2014/main" val="3258099958"/>
                        </a:ext>
                      </a:extLst>
                    </a:gridCol>
                    <a:gridCol w="2402804">
                      <a:extLst>
                        <a:ext uri="{9D8B030D-6E8A-4147-A177-3AD203B41FA5}">
                          <a16:colId xmlns:a16="http://schemas.microsoft.com/office/drawing/2014/main" val="1493668032"/>
                        </a:ext>
                      </a:extLst>
                    </a:gridCol>
                    <a:gridCol w="1367710">
                      <a:extLst>
                        <a:ext uri="{9D8B030D-6E8A-4147-A177-3AD203B41FA5}">
                          <a16:colId xmlns:a16="http://schemas.microsoft.com/office/drawing/2014/main" val="4133752379"/>
                        </a:ext>
                      </a:extLst>
                    </a:gridCol>
                    <a:gridCol w="1491131">
                      <a:extLst>
                        <a:ext uri="{9D8B030D-6E8A-4147-A177-3AD203B41FA5}">
                          <a16:colId xmlns:a16="http://schemas.microsoft.com/office/drawing/2014/main" val="178943393"/>
                        </a:ext>
                      </a:extLst>
                    </a:gridCol>
                    <a:gridCol w="1491131">
                      <a:extLst>
                        <a:ext uri="{9D8B030D-6E8A-4147-A177-3AD203B41FA5}">
                          <a16:colId xmlns:a16="http://schemas.microsoft.com/office/drawing/2014/main" val="3321189580"/>
                        </a:ext>
                      </a:extLst>
                    </a:gridCol>
                  </a:tblGrid>
                  <a:tr h="380085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PK" dirty="0"/>
                        </a:p>
                      </a:txBody>
                      <a:tcPr anchor="ctr">
                        <a:solidFill>
                          <a:srgbClr val="99CC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PK" dirty="0"/>
                        </a:p>
                      </a:txBody>
                      <a:tcPr anchor="ctr">
                        <a:solidFill>
                          <a:srgbClr val="99CC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type m:val="lin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𝑀𝑁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PK" dirty="0"/>
                        </a:p>
                      </a:txBody>
                      <a:tcPr anchor="ctr">
                        <a:solidFill>
                          <a:srgbClr val="99CC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err="1"/>
                            <a:t>cdf</a:t>
                          </a:r>
                          <a:endParaRPr lang="en-PK" dirty="0"/>
                        </a:p>
                      </a:txBody>
                      <a:tcPr anchor="ctr">
                        <a:solidFill>
                          <a:srgbClr val="99CC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7 * </a:t>
                          </a:r>
                          <a:r>
                            <a:rPr lang="en-US" dirty="0" err="1"/>
                            <a:t>cdf</a:t>
                          </a:r>
                          <a:endParaRPr lang="en-PK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99CC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Round</a:t>
                          </a:r>
                          <a:endParaRPr lang="en-PK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99CC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73989846"/>
                      </a:ext>
                    </a:extLst>
                  </a:tr>
                  <a:tr h="37753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sz="1800" b="0" i="0" smtClean="0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en-PK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790</a:t>
                          </a:r>
                          <a:endParaRPr lang="en-PK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0.19</a:t>
                          </a:r>
                          <a:endParaRPr lang="en-PK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0.19</a:t>
                          </a:r>
                          <a:endParaRPr lang="en-PK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1.33</a:t>
                          </a:r>
                          <a:endParaRPr lang="en-PK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  <a:endParaRPr lang="en-PK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098881016"/>
                      </a:ext>
                    </a:extLst>
                  </a:tr>
                  <a:tr h="37753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en-PK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1023</a:t>
                          </a:r>
                          <a:endParaRPr lang="en-PK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0.25</a:t>
                          </a:r>
                          <a:endParaRPr lang="en-PK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0.44</a:t>
                          </a:r>
                          <a:endParaRPr lang="en-PK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3.08</a:t>
                          </a:r>
                          <a:endParaRPr lang="en-PK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</a:t>
                          </a:r>
                          <a:endParaRPr lang="en-PK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532910773"/>
                      </a:ext>
                    </a:extLst>
                  </a:tr>
                  <a:tr h="37753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=2</m:t>
                                </m:r>
                              </m:oMath>
                            </m:oMathPara>
                          </a14:m>
                          <a:endParaRPr lang="en-PK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850</a:t>
                          </a:r>
                          <a:endParaRPr lang="en-PK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0.21</a:t>
                          </a:r>
                          <a:endParaRPr lang="en-PK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0.65</a:t>
                          </a:r>
                          <a:endParaRPr lang="en-PK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4.55</a:t>
                          </a:r>
                          <a:endParaRPr lang="en-PK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</a:t>
                          </a:r>
                          <a:endParaRPr lang="en-PK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122005944"/>
                      </a:ext>
                    </a:extLst>
                  </a:tr>
                  <a:tr h="37753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=3</m:t>
                                </m:r>
                              </m:oMath>
                            </m:oMathPara>
                          </a14:m>
                          <a:endParaRPr lang="en-PK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656</a:t>
                          </a:r>
                          <a:endParaRPr lang="en-PK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0.16</a:t>
                          </a:r>
                          <a:endParaRPr lang="en-PK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0.81</a:t>
                          </a:r>
                          <a:endParaRPr lang="en-PK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5.67</a:t>
                          </a:r>
                          <a:endParaRPr lang="en-PK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6</a:t>
                          </a:r>
                          <a:endParaRPr lang="en-PK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849256999"/>
                      </a:ext>
                    </a:extLst>
                  </a:tr>
                  <a:tr h="37753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=4</m:t>
                                </m:r>
                              </m:oMath>
                            </m:oMathPara>
                          </a14:m>
                          <a:endParaRPr lang="en-PK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329</a:t>
                          </a:r>
                          <a:endParaRPr lang="en-PK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0.08</a:t>
                          </a:r>
                          <a:endParaRPr lang="en-PK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0.89</a:t>
                          </a:r>
                          <a:endParaRPr lang="en-PK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6.23</a:t>
                          </a:r>
                          <a:endParaRPr lang="en-PK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6</a:t>
                          </a:r>
                          <a:endParaRPr lang="en-PK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75178697"/>
                      </a:ext>
                    </a:extLst>
                  </a:tr>
                  <a:tr h="37753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=5</m:t>
                                </m:r>
                              </m:oMath>
                            </m:oMathPara>
                          </a14:m>
                          <a:endParaRPr lang="en-PK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245</a:t>
                          </a:r>
                          <a:endParaRPr lang="en-PK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0.06</a:t>
                          </a:r>
                          <a:endParaRPr lang="en-PK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0.95</a:t>
                          </a:r>
                          <a:endParaRPr lang="en-PK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6.65</a:t>
                          </a:r>
                          <a:endParaRPr lang="en-PK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7</a:t>
                          </a:r>
                          <a:endParaRPr lang="en-PK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84314226"/>
                      </a:ext>
                    </a:extLst>
                  </a:tr>
                  <a:tr h="37753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=6</m:t>
                                </m:r>
                              </m:oMath>
                            </m:oMathPara>
                          </a14:m>
                          <a:endParaRPr lang="en-PK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122</a:t>
                          </a:r>
                          <a:endParaRPr lang="en-PK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0.03</a:t>
                          </a:r>
                          <a:endParaRPr lang="en-PK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0.98</a:t>
                          </a:r>
                          <a:endParaRPr lang="en-PK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6.86</a:t>
                          </a:r>
                          <a:endParaRPr lang="en-PK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7</a:t>
                          </a:r>
                          <a:endParaRPr lang="en-PK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55792803"/>
                      </a:ext>
                    </a:extLst>
                  </a:tr>
                  <a:tr h="37753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=7</m:t>
                                </m:r>
                              </m:oMath>
                            </m:oMathPara>
                          </a14:m>
                          <a:endParaRPr lang="en-PK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81</a:t>
                          </a:r>
                          <a:endParaRPr lang="en-PK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0.02</a:t>
                          </a:r>
                          <a:endParaRPr lang="en-PK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  <a:endParaRPr lang="en-PK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7.00</a:t>
                          </a:r>
                          <a:endParaRPr lang="en-PK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7</a:t>
                          </a:r>
                          <a:endParaRPr lang="en-PK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9268693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EE03C8E1-1D91-4674-9D08-5BFE20FC561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75335769"/>
                  </p:ext>
                </p:extLst>
              </p:nvPr>
            </p:nvGraphicFramePr>
            <p:xfrm>
              <a:off x="1310308" y="2300159"/>
              <a:ext cx="8946786" cy="3400397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995405">
                      <a:extLst>
                        <a:ext uri="{9D8B030D-6E8A-4147-A177-3AD203B41FA5}">
                          <a16:colId xmlns:a16="http://schemas.microsoft.com/office/drawing/2014/main" val="1235367558"/>
                        </a:ext>
                      </a:extLst>
                    </a:gridCol>
                    <a:gridCol w="1198605">
                      <a:extLst>
                        <a:ext uri="{9D8B030D-6E8A-4147-A177-3AD203B41FA5}">
                          <a16:colId xmlns:a16="http://schemas.microsoft.com/office/drawing/2014/main" val="3258099958"/>
                        </a:ext>
                      </a:extLst>
                    </a:gridCol>
                    <a:gridCol w="2402804">
                      <a:extLst>
                        <a:ext uri="{9D8B030D-6E8A-4147-A177-3AD203B41FA5}">
                          <a16:colId xmlns:a16="http://schemas.microsoft.com/office/drawing/2014/main" val="1493668032"/>
                        </a:ext>
                      </a:extLst>
                    </a:gridCol>
                    <a:gridCol w="1367710">
                      <a:extLst>
                        <a:ext uri="{9D8B030D-6E8A-4147-A177-3AD203B41FA5}">
                          <a16:colId xmlns:a16="http://schemas.microsoft.com/office/drawing/2014/main" val="4133752379"/>
                        </a:ext>
                      </a:extLst>
                    </a:gridCol>
                    <a:gridCol w="1491131">
                      <a:extLst>
                        <a:ext uri="{9D8B030D-6E8A-4147-A177-3AD203B41FA5}">
                          <a16:colId xmlns:a16="http://schemas.microsoft.com/office/drawing/2014/main" val="178943393"/>
                        </a:ext>
                      </a:extLst>
                    </a:gridCol>
                    <a:gridCol w="1491131">
                      <a:extLst>
                        <a:ext uri="{9D8B030D-6E8A-4147-A177-3AD203B41FA5}">
                          <a16:colId xmlns:a16="http://schemas.microsoft.com/office/drawing/2014/main" val="3321189580"/>
                        </a:ext>
                      </a:extLst>
                    </a:gridCol>
                  </a:tblGrid>
                  <a:tr h="380085">
                    <a:tc>
                      <a:txBody>
                        <a:bodyPr/>
                        <a:lstStyle/>
                        <a:p>
                          <a:endParaRPr lang="en-PK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613" t="-109677" r="-802454" b="-8241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PK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83249" t="-109677" r="-563959" b="-8241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PK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91392" t="-109677" r="-181266" b="-8241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err="1"/>
                            <a:t>cdf</a:t>
                          </a:r>
                          <a:endParaRPr lang="en-PK" dirty="0"/>
                        </a:p>
                      </a:txBody>
                      <a:tcPr anchor="ctr">
                        <a:solidFill>
                          <a:srgbClr val="99CC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7 * </a:t>
                          </a:r>
                          <a:r>
                            <a:rPr lang="en-US" dirty="0" err="1"/>
                            <a:t>cdf</a:t>
                          </a:r>
                          <a:endParaRPr lang="en-PK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99CC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Round</a:t>
                          </a:r>
                          <a:endParaRPr lang="en-PK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99CC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73989846"/>
                      </a:ext>
                    </a:extLst>
                  </a:tr>
                  <a:tr h="377539">
                    <a:tc>
                      <a:txBody>
                        <a:bodyPr/>
                        <a:lstStyle/>
                        <a:p>
                          <a:endParaRPr lang="en-PK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613" t="-206349" r="-802454" b="-7111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790</a:t>
                          </a:r>
                          <a:endParaRPr lang="en-PK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0.19</a:t>
                          </a:r>
                          <a:endParaRPr lang="en-PK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0.19</a:t>
                          </a:r>
                          <a:endParaRPr lang="en-PK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1.33</a:t>
                          </a:r>
                          <a:endParaRPr lang="en-PK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  <a:endParaRPr lang="en-PK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098881016"/>
                      </a:ext>
                    </a:extLst>
                  </a:tr>
                  <a:tr h="377539">
                    <a:tc>
                      <a:txBody>
                        <a:bodyPr/>
                        <a:lstStyle/>
                        <a:p>
                          <a:endParaRPr lang="en-PK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613" t="-311290" r="-802454" b="-6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1023</a:t>
                          </a:r>
                          <a:endParaRPr lang="en-PK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0.25</a:t>
                          </a:r>
                          <a:endParaRPr lang="en-PK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0.44</a:t>
                          </a:r>
                          <a:endParaRPr lang="en-PK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3.08</a:t>
                          </a:r>
                          <a:endParaRPr lang="en-PK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</a:t>
                          </a:r>
                          <a:endParaRPr lang="en-PK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532910773"/>
                      </a:ext>
                    </a:extLst>
                  </a:tr>
                  <a:tr h="377539">
                    <a:tc>
                      <a:txBody>
                        <a:bodyPr/>
                        <a:lstStyle/>
                        <a:p>
                          <a:endParaRPr lang="en-PK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613" t="-411290" r="-802454" b="-5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850</a:t>
                          </a:r>
                          <a:endParaRPr lang="en-PK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0.21</a:t>
                          </a:r>
                          <a:endParaRPr lang="en-PK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0.65</a:t>
                          </a:r>
                          <a:endParaRPr lang="en-PK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4.55</a:t>
                          </a:r>
                          <a:endParaRPr lang="en-PK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</a:t>
                          </a:r>
                          <a:endParaRPr lang="en-PK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122005944"/>
                      </a:ext>
                    </a:extLst>
                  </a:tr>
                  <a:tr h="377539">
                    <a:tc>
                      <a:txBody>
                        <a:bodyPr/>
                        <a:lstStyle/>
                        <a:p>
                          <a:endParaRPr lang="en-PK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613" t="-511290" r="-802454" b="-4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656</a:t>
                          </a:r>
                          <a:endParaRPr lang="en-PK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0.16</a:t>
                          </a:r>
                          <a:endParaRPr lang="en-PK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0.81</a:t>
                          </a:r>
                          <a:endParaRPr lang="en-PK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5.67</a:t>
                          </a:r>
                          <a:endParaRPr lang="en-PK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6</a:t>
                          </a:r>
                          <a:endParaRPr lang="en-PK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849256999"/>
                      </a:ext>
                    </a:extLst>
                  </a:tr>
                  <a:tr h="377539">
                    <a:tc>
                      <a:txBody>
                        <a:bodyPr/>
                        <a:lstStyle/>
                        <a:p>
                          <a:endParaRPr lang="en-PK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613" t="-611290" r="-802454" b="-3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329</a:t>
                          </a:r>
                          <a:endParaRPr lang="en-PK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0.08</a:t>
                          </a:r>
                          <a:endParaRPr lang="en-PK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0.89</a:t>
                          </a:r>
                          <a:endParaRPr lang="en-PK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6.23</a:t>
                          </a:r>
                          <a:endParaRPr lang="en-PK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6</a:t>
                          </a:r>
                          <a:endParaRPr lang="en-PK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75178697"/>
                      </a:ext>
                    </a:extLst>
                  </a:tr>
                  <a:tr h="377539">
                    <a:tc>
                      <a:txBody>
                        <a:bodyPr/>
                        <a:lstStyle/>
                        <a:p>
                          <a:endParaRPr lang="en-PK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613" t="-711290" r="-802454" b="-2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245</a:t>
                          </a:r>
                          <a:endParaRPr lang="en-PK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0.06</a:t>
                          </a:r>
                          <a:endParaRPr lang="en-PK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0.95</a:t>
                          </a:r>
                          <a:endParaRPr lang="en-PK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6.65</a:t>
                          </a:r>
                          <a:endParaRPr lang="en-PK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7</a:t>
                          </a:r>
                          <a:endParaRPr lang="en-PK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84314226"/>
                      </a:ext>
                    </a:extLst>
                  </a:tr>
                  <a:tr h="377539">
                    <a:tc>
                      <a:txBody>
                        <a:bodyPr/>
                        <a:lstStyle/>
                        <a:p>
                          <a:endParaRPr lang="en-PK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613" t="-811290" r="-802454" b="-1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122</a:t>
                          </a:r>
                          <a:endParaRPr lang="en-PK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0.03</a:t>
                          </a:r>
                          <a:endParaRPr lang="en-PK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0.98</a:t>
                          </a:r>
                          <a:endParaRPr lang="en-PK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6.86</a:t>
                          </a:r>
                          <a:endParaRPr lang="en-PK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7</a:t>
                          </a:r>
                          <a:endParaRPr lang="en-PK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55792803"/>
                      </a:ext>
                    </a:extLst>
                  </a:tr>
                  <a:tr h="377539">
                    <a:tc>
                      <a:txBody>
                        <a:bodyPr/>
                        <a:lstStyle/>
                        <a:p>
                          <a:endParaRPr lang="en-PK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613" t="-911290" r="-802454" b="-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81</a:t>
                          </a:r>
                          <a:endParaRPr lang="en-PK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0.02</a:t>
                          </a:r>
                          <a:endParaRPr lang="en-PK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  <a:endParaRPr lang="en-PK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7.00</a:t>
                          </a:r>
                          <a:endParaRPr lang="en-PK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7</a:t>
                          </a:r>
                          <a:endParaRPr lang="en-PK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92686933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43555FD-F92F-4886-A98E-9FC957888BA2}"/>
              </a:ext>
            </a:extLst>
          </p:cNvPr>
          <p:cNvCxnSpPr/>
          <p:nvPr/>
        </p:nvCxnSpPr>
        <p:spPr>
          <a:xfrm flipH="1">
            <a:off x="9057503" y="5700556"/>
            <a:ext cx="358346" cy="33259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EE89BB4-A8D7-4708-9CD3-AD88E2B9D4B3}"/>
              </a:ext>
            </a:extLst>
          </p:cNvPr>
          <p:cNvSpPr txBox="1"/>
          <p:nvPr/>
        </p:nvSpPr>
        <p:spPr>
          <a:xfrm>
            <a:off x="6222120" y="5858453"/>
            <a:ext cx="34836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These are the values of the equalized histogram</a:t>
            </a:r>
            <a:endParaRPr lang="en-PK" sz="1600" dirty="0"/>
          </a:p>
        </p:txBody>
      </p:sp>
    </p:spTree>
    <p:extLst>
      <p:ext uri="{BB962C8B-B14F-4D97-AF65-F5344CB8AC3E}">
        <p14:creationId xmlns:p14="http://schemas.microsoft.com/office/powerpoint/2010/main" val="40612058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0974" y="343055"/>
            <a:ext cx="9994753" cy="626283"/>
          </a:xfrm>
        </p:spPr>
        <p:txBody>
          <a:bodyPr>
            <a:noAutofit/>
          </a:bodyPr>
          <a:lstStyle/>
          <a:p>
            <a:r>
              <a:rPr lang="en-US" sz="2800" b="1" dirty="0"/>
              <a:t>Histogram Processing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7861E9F1-9214-4563-ABFC-1D940E589AFF}" type="slidenum">
              <a:rPr lang="en-US" smtClean="0"/>
              <a:t>27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541051" y="4010166"/>
            <a:ext cx="215019" cy="2854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943850" y="5637193"/>
            <a:ext cx="419100" cy="2400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600974" y="1157444"/>
            <a:ext cx="5899696" cy="4875710"/>
          </a:xfrm>
        </p:spPr>
        <p:txBody>
          <a:bodyPr>
            <a:noAutofit/>
          </a:bodyPr>
          <a:lstStyle/>
          <a:p>
            <a:pPr marL="0" indent="0">
              <a:spcBef>
                <a:spcPts val="700"/>
              </a:spcBef>
              <a:buNone/>
            </a:pP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cs typeface="Times New Roman" panose="02020603050405020304" pitchFamily="18" charset="0"/>
              </a:rPr>
              <a:t>Histogram Equalization Example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11A0F1B-37A2-4E31-B3E1-53A488019A6A}"/>
              </a:ext>
            </a:extLst>
          </p:cNvPr>
          <p:cNvGrpSpPr/>
          <p:nvPr/>
        </p:nvGrpSpPr>
        <p:grpSpPr>
          <a:xfrm>
            <a:off x="912791" y="2162432"/>
            <a:ext cx="2724530" cy="2846161"/>
            <a:chOff x="826292" y="2162432"/>
            <a:chExt cx="2724530" cy="284616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A255D8C-B5C6-406D-81F9-69B7F6269C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26292" y="2162432"/>
              <a:ext cx="2724530" cy="2526028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65024C1-59AD-477F-96E2-D95663A54D12}"/>
                </a:ext>
              </a:extLst>
            </p:cNvPr>
            <p:cNvSpPr txBox="1"/>
            <p:nvPr/>
          </p:nvSpPr>
          <p:spPr>
            <a:xfrm>
              <a:off x="1224730" y="4700816"/>
              <a:ext cx="192765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Original histogram</a:t>
              </a:r>
              <a:endParaRPr lang="en-PK" sz="1400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905E12EF-1121-4CF9-8394-FCAF15319CDC}"/>
              </a:ext>
            </a:extLst>
          </p:cNvPr>
          <p:cNvGrpSpPr/>
          <p:nvPr/>
        </p:nvGrpSpPr>
        <p:grpSpPr>
          <a:xfrm>
            <a:off x="4174578" y="2162432"/>
            <a:ext cx="2939682" cy="2846162"/>
            <a:chOff x="4174578" y="2162432"/>
            <a:chExt cx="2939682" cy="284616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78DE116-F026-4CC8-AFF9-ECF6CA7DE9B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199"/>
            <a:stretch/>
          </p:blipFill>
          <p:spPr>
            <a:xfrm>
              <a:off x="4174578" y="2162432"/>
              <a:ext cx="2939682" cy="2526028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A093BC4-D9E2-407E-B412-D2D7FE54CCEA}"/>
                </a:ext>
              </a:extLst>
            </p:cNvPr>
            <p:cNvSpPr txBox="1"/>
            <p:nvPr/>
          </p:nvSpPr>
          <p:spPr>
            <a:xfrm>
              <a:off x="4561508" y="4700817"/>
              <a:ext cx="22313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Transformation function</a:t>
              </a:r>
              <a:endParaRPr lang="en-PK" sz="1400" dirty="0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C22D387-BFAC-4BB7-8224-BC0E51B0BE3A}"/>
              </a:ext>
            </a:extLst>
          </p:cNvPr>
          <p:cNvGrpSpPr/>
          <p:nvPr/>
        </p:nvGrpSpPr>
        <p:grpSpPr>
          <a:xfrm>
            <a:off x="7894422" y="2162432"/>
            <a:ext cx="2361802" cy="2846160"/>
            <a:chOff x="7943850" y="2162432"/>
            <a:chExt cx="2361802" cy="284616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0312786-26EE-43CE-8B09-D33C193BEE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792"/>
            <a:stretch/>
          </p:blipFill>
          <p:spPr>
            <a:xfrm>
              <a:off x="7943850" y="2162432"/>
              <a:ext cx="2361802" cy="2526028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9D088F6-EBE6-4784-8824-A3B5FC4537F9}"/>
                </a:ext>
              </a:extLst>
            </p:cNvPr>
            <p:cNvSpPr txBox="1"/>
            <p:nvPr/>
          </p:nvSpPr>
          <p:spPr>
            <a:xfrm>
              <a:off x="8362950" y="4700815"/>
              <a:ext cx="192765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Equalized histogram</a:t>
              </a:r>
              <a:endParaRPr lang="en-PK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5617620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0974" y="343055"/>
            <a:ext cx="9994753" cy="626283"/>
          </a:xfrm>
        </p:spPr>
        <p:txBody>
          <a:bodyPr>
            <a:noAutofit/>
          </a:bodyPr>
          <a:lstStyle/>
          <a:p>
            <a:endParaRPr lang="en-US" sz="28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7861E9F1-9214-4563-ABFC-1D940E589AFF}" type="slidenum">
              <a:rPr lang="en-US" smtClean="0"/>
              <a:t>28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541051" y="4010166"/>
            <a:ext cx="215019" cy="2854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943850" y="5637193"/>
            <a:ext cx="419100" cy="2400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600974" y="1157444"/>
            <a:ext cx="5899696" cy="4875710"/>
          </a:xfrm>
        </p:spPr>
        <p:txBody>
          <a:bodyPr>
            <a:noAutofit/>
          </a:bodyPr>
          <a:lstStyle/>
          <a:p>
            <a:pPr>
              <a:spcBef>
                <a:spcPts val="700"/>
              </a:spcBef>
              <a:buFont typeface="Wingdings" panose="05000000000000000000" pitchFamily="2" charset="2"/>
              <a:buChar char="Ø"/>
            </a:pPr>
            <a:endParaRPr lang="en-US" sz="1200" b="1" dirty="0">
              <a:solidFill>
                <a:schemeClr val="tx1">
                  <a:lumMod val="85000"/>
                  <a:lumOff val="15000"/>
                </a:schemeClr>
              </a:solidFill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49857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7861E9F1-9214-4563-ABFC-1D940E589AF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5415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0974" y="343055"/>
            <a:ext cx="9994753" cy="626283"/>
          </a:xfrm>
        </p:spPr>
        <p:txBody>
          <a:bodyPr>
            <a:noAutofit/>
          </a:bodyPr>
          <a:lstStyle/>
          <a:p>
            <a:r>
              <a:rPr lang="en-US" sz="2800" b="1" dirty="0"/>
              <a:t>Basic Concepts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7861E9F1-9214-4563-ABFC-1D940E589AFF}" type="slidenum">
              <a:rPr lang="en-US" smtClean="0"/>
              <a:t>3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541051" y="4010166"/>
            <a:ext cx="215019" cy="2854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943850" y="5637193"/>
            <a:ext cx="419100" cy="2400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600974" y="1157444"/>
            <a:ext cx="5899696" cy="4875710"/>
          </a:xfrm>
        </p:spPr>
        <p:txBody>
          <a:bodyPr>
            <a:noAutofit/>
          </a:bodyPr>
          <a:lstStyle/>
          <a:p>
            <a:pPr marL="0" indent="0">
              <a:spcBef>
                <a:spcPts val="700"/>
              </a:spcBef>
              <a:buNone/>
            </a:pP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cs typeface="Times New Roman" panose="02020603050405020304" pitchFamily="18" charset="0"/>
              </a:rPr>
              <a:t>Spatial Domain</a:t>
            </a:r>
          </a:p>
          <a:p>
            <a:pPr>
              <a:spcBef>
                <a:spcPts val="700"/>
              </a:spcBef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cs typeface="Times New Roman" panose="02020603050405020304" pitchFamily="18" charset="0"/>
              </a:rPr>
              <a:t>Image plan itself, direct manipulation of pixels in an image.</a:t>
            </a:r>
          </a:p>
          <a:p>
            <a:pPr marL="0" indent="0">
              <a:spcBef>
                <a:spcPts val="700"/>
              </a:spcBef>
              <a:buNone/>
            </a:pP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cs typeface="Times New Roman" panose="02020603050405020304" pitchFamily="18" charset="0"/>
            </a:endParaRPr>
          </a:p>
          <a:p>
            <a:pPr marL="0" indent="0">
              <a:spcBef>
                <a:spcPts val="700"/>
              </a:spcBef>
              <a:buNone/>
            </a:pP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cs typeface="Times New Roman" panose="02020603050405020304" pitchFamily="18" charset="0"/>
              </a:rPr>
              <a:t>Transform Domain</a:t>
            </a:r>
          </a:p>
          <a:p>
            <a:pPr>
              <a:spcBef>
                <a:spcPts val="700"/>
              </a:spcBef>
            </a:pPr>
            <a:r>
              <a:rPr lang="en-US" altLang="en-PK" dirty="0"/>
              <a:t>Process the transform coefficients, not directly process the intensity values of the image plane</a:t>
            </a:r>
          </a:p>
          <a:p>
            <a:pPr>
              <a:spcBef>
                <a:spcPts val="700"/>
              </a:spcBef>
            </a:pPr>
            <a:r>
              <a:rPr lang="en-US" altLang="en-PK" dirty="0"/>
              <a:t>E.g. In frequency domain operations are performed on the Fourier transform of an image.</a:t>
            </a:r>
          </a:p>
          <a:p>
            <a:pPr>
              <a:spcBef>
                <a:spcPts val="700"/>
              </a:spcBef>
              <a:buFont typeface="Wingdings" panose="05000000000000000000" pitchFamily="2" charset="2"/>
              <a:buChar char="Ø"/>
            </a:pPr>
            <a:endParaRPr lang="en-US" sz="1200" b="1" dirty="0">
              <a:solidFill>
                <a:schemeClr val="tx1">
                  <a:lumMod val="85000"/>
                  <a:lumOff val="15000"/>
                </a:schemeClr>
              </a:solidFill>
              <a:cs typeface="Times New Roman" panose="02020603050405020304" pitchFamily="18" charset="0"/>
            </a:endParaRPr>
          </a:p>
        </p:txBody>
      </p:sp>
      <p:pic>
        <p:nvPicPr>
          <p:cNvPr id="3076" name="Picture 4" descr="Blog | How To Convert Images From Spatial Domain To Frequency Domain |  MATLAB Helper">
            <a:extLst>
              <a:ext uri="{FF2B5EF4-FFF2-40B4-BE49-F238E27FC236}">
                <a16:creationId xmlns:a16="http://schemas.microsoft.com/office/drawing/2014/main" id="{1BEE412A-D0F4-4FA3-B458-0E1A9C0058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7133" y="1107182"/>
            <a:ext cx="3621513" cy="2995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3FA87F6E-B1D8-448C-BD7D-C60FC0E03022}"/>
              </a:ext>
            </a:extLst>
          </p:cNvPr>
          <p:cNvGrpSpPr/>
          <p:nvPr/>
        </p:nvGrpSpPr>
        <p:grpSpPr>
          <a:xfrm>
            <a:off x="5044832" y="4010166"/>
            <a:ext cx="5798035" cy="2285392"/>
            <a:chOff x="5463932" y="4072562"/>
            <a:chExt cx="5798035" cy="228539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3A822226-C923-4C44-9D4B-2DAA84DAD8B2}"/>
                </a:ext>
              </a:extLst>
            </p:cNvPr>
            <p:cNvGrpSpPr/>
            <p:nvPr/>
          </p:nvGrpSpPr>
          <p:grpSpPr>
            <a:xfrm>
              <a:off x="5463932" y="4072562"/>
              <a:ext cx="5798035" cy="2285392"/>
              <a:chOff x="5463932" y="4072562"/>
              <a:chExt cx="5798035" cy="2285392"/>
            </a:xfrm>
          </p:grpSpPr>
          <p:pic>
            <p:nvPicPr>
              <p:cNvPr id="3078" name="Picture 6" descr="Spatial and Frequency Domain — Image Processing | by Anshul Sachdev |  VITHelper | Medium">
                <a:extLst>
                  <a:ext uri="{FF2B5EF4-FFF2-40B4-BE49-F238E27FC236}">
                    <a16:creationId xmlns:a16="http://schemas.microsoft.com/office/drawing/2014/main" id="{59BA5D66-B686-4AC8-8522-2AB1B7BF9B6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9937" b="89852" l="8500" r="90000">
                            <a14:foregroundMark x1="8500" y1="17336" x2="15333" y2="20930"/>
                            <a14:foregroundMark x1="38417" y1="27907" x2="29333" y2="50951"/>
                            <a14:foregroundMark x1="74083" y1="50951" x2="74083" y2="50951"/>
                            <a14:foregroundMark x1="66833" y1="36575" x2="77917" y2="56025"/>
                            <a14:foregroundMark x1="64667" y1="29387" x2="74500" y2="36786"/>
                            <a14:foregroundMark x1="74500" y1="36786" x2="78833" y2="45455"/>
                            <a14:foregroundMark x1="69583" y1="45032" x2="65917" y2="66808"/>
                            <a14:foregroundMark x1="65917" y1="66808" x2="72667" y2="80761"/>
                            <a14:foregroundMark x1="78083" y1="33827" x2="79167" y2="43975"/>
                            <a14:foregroundMark x1="55750" y1="48203" x2="53417" y2="48203"/>
                            <a14:backgroundMark x1="12583" y1="88795" x2="29000" y2="81395"/>
                            <a14:backgroundMark x1="29000" y1="81395" x2="29000" y2="81395"/>
                            <a14:backgroundMark x1="39583" y1="87738" x2="31000" y2="86469"/>
                            <a14:backgroundMark x1="31000" y1="86469" x2="22333" y2="94926"/>
                            <a14:backgroundMark x1="22333" y1="94926" x2="40083" y2="86892"/>
                            <a14:backgroundMark x1="40083" y1="86892" x2="31500" y2="87315"/>
                            <a14:backgroundMark x1="31500" y1="87315" x2="39000" y2="9556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63932" y="4072562"/>
                <a:ext cx="5798035" cy="22853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6A6E4DDC-E48E-48EA-A9FE-7A15E424848B}"/>
                  </a:ext>
                </a:extLst>
              </p:cNvPr>
              <p:cNvCxnSpPr/>
              <p:nvPr/>
            </p:nvCxnSpPr>
            <p:spPr>
              <a:xfrm>
                <a:off x="7985890" y="5162708"/>
                <a:ext cx="580040" cy="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5035E31-AE4F-4FE8-94A3-9187ABFC17D7}"/>
                </a:ext>
              </a:extLst>
            </p:cNvPr>
            <p:cNvSpPr txBox="1"/>
            <p:nvPr/>
          </p:nvSpPr>
          <p:spPr>
            <a:xfrm>
              <a:off x="7772477" y="4905098"/>
              <a:ext cx="2217683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Fourier transform</a:t>
              </a:r>
              <a:endParaRPr lang="en-PK" sz="1000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CA2488F-D4DE-4778-9CE8-6FC3BE5E70E3}"/>
                </a:ext>
              </a:extLst>
            </p:cNvPr>
            <p:cNvSpPr txBox="1"/>
            <p:nvPr/>
          </p:nvSpPr>
          <p:spPr>
            <a:xfrm>
              <a:off x="6159058" y="5919955"/>
              <a:ext cx="157137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Spatial Domain</a:t>
              </a:r>
              <a:endParaRPr lang="en-PK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C71A0D1-3AA7-4E49-B821-654B4C106DEB}"/>
                </a:ext>
              </a:extLst>
            </p:cNvPr>
            <p:cNvSpPr txBox="1"/>
            <p:nvPr/>
          </p:nvSpPr>
          <p:spPr>
            <a:xfrm>
              <a:off x="8818178" y="5935725"/>
              <a:ext cx="17658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Frequency Domain</a:t>
              </a:r>
              <a:endParaRPr lang="en-PK" dirty="0"/>
            </a:p>
          </p:txBody>
        </p:sp>
      </p:grpSp>
    </p:spTree>
    <p:extLst>
      <p:ext uri="{BB962C8B-B14F-4D97-AF65-F5344CB8AC3E}">
        <p14:creationId xmlns:p14="http://schemas.microsoft.com/office/powerpoint/2010/main" val="9522166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0974" y="343055"/>
            <a:ext cx="9994753" cy="626283"/>
          </a:xfrm>
        </p:spPr>
        <p:txBody>
          <a:bodyPr>
            <a:noAutofit/>
          </a:bodyPr>
          <a:lstStyle/>
          <a:p>
            <a:r>
              <a:rPr lang="en-US" sz="2800" b="1" dirty="0">
                <a:latin typeface="+mn-lt"/>
              </a:rPr>
              <a:t>Basic Concepts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7861E9F1-9214-4563-ABFC-1D940E589AFF}" type="slidenum">
              <a:rPr lang="en-US" smtClean="0"/>
              <a:t>4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541051" y="4010166"/>
            <a:ext cx="215019" cy="2854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</a:endParaRPr>
          </a:p>
        </p:txBody>
      </p:sp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600974" y="1157444"/>
            <a:ext cx="5899696" cy="4875710"/>
          </a:xfrm>
        </p:spPr>
        <p:txBody>
          <a:bodyPr>
            <a:noAutofit/>
          </a:bodyPr>
          <a:lstStyle/>
          <a:p>
            <a:pPr marL="0" indent="0">
              <a:spcBef>
                <a:spcPts val="700"/>
              </a:spcBef>
              <a:buNone/>
            </a:pP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cs typeface="Times New Roman" panose="02020603050405020304" pitchFamily="18" charset="0"/>
              </a:rPr>
              <a:t>Spatial Domain Process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4D60422-0416-44BC-B1AA-BEC4E37A81E2}"/>
              </a:ext>
            </a:extLst>
          </p:cNvPr>
          <p:cNvGrpSpPr/>
          <p:nvPr/>
        </p:nvGrpSpPr>
        <p:grpSpPr>
          <a:xfrm>
            <a:off x="417040" y="1810545"/>
            <a:ext cx="4903079" cy="2070065"/>
            <a:chOff x="-149613" y="1642379"/>
            <a:chExt cx="4903079" cy="207006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9982E455-BC46-4262-BD58-00087571AC0F}"/>
                    </a:ext>
                  </a:extLst>
                </p:cNvPr>
                <p:cNvSpPr txBox="1"/>
                <p:nvPr/>
              </p:nvSpPr>
              <p:spPr>
                <a:xfrm>
                  <a:off x="-149613" y="1642379"/>
                  <a:ext cx="4719145" cy="67710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</m:e>
                        </m:d>
                      </m:oMath>
                    </m:oMathPara>
                  </a14:m>
                  <a:endParaRPr lang="en-US" b="0" dirty="0"/>
                </a:p>
                <a:p>
                  <a:endParaRPr lang="en-PK" sz="2000" dirty="0"/>
                </a:p>
              </p:txBody>
            </p:sp>
          </mc:Choice>
          <mc:Fallback xmlns="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9982E455-BC46-4262-BD58-00087571AC0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149613" y="1642379"/>
                  <a:ext cx="4719145" cy="677108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PK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D95AD649-33BC-41DA-86EA-C1E630ED27D5}"/>
                    </a:ext>
                  </a:extLst>
                </p:cNvPr>
                <p:cNvSpPr txBox="1"/>
                <p:nvPr/>
              </p:nvSpPr>
              <p:spPr>
                <a:xfrm>
                  <a:off x="34321" y="2210078"/>
                  <a:ext cx="4719145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: </m:t>
                      </m:r>
                    </m:oMath>
                  </a14:m>
                  <a:r>
                    <a:rPr lang="en-US" b="0" dirty="0"/>
                    <a:t>input image</a:t>
                  </a:r>
                </a:p>
                <a:p>
                  <a:endParaRPr lang="en-PK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D95AD649-33BC-41DA-86EA-C1E630ED27D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321" y="2210078"/>
                  <a:ext cx="4719145" cy="646331"/>
                </a:xfrm>
                <a:prstGeom prst="rect">
                  <a:avLst/>
                </a:prstGeom>
                <a:blipFill>
                  <a:blip r:embed="rId4"/>
                  <a:stretch>
                    <a:fillRect l="-388" t="-4717"/>
                  </a:stretch>
                </a:blipFill>
              </p:spPr>
              <p:txBody>
                <a:bodyPr/>
                <a:lstStyle/>
                <a:p>
                  <a:r>
                    <a:rPr lang="en-PK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E494C2E7-6101-4569-AB54-0401F9D3D063}"/>
                    </a:ext>
                  </a:extLst>
                </p:cNvPr>
                <p:cNvSpPr txBox="1"/>
                <p:nvPr/>
              </p:nvSpPr>
              <p:spPr>
                <a:xfrm>
                  <a:off x="34320" y="2627296"/>
                  <a:ext cx="4719145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: </m:t>
                      </m:r>
                    </m:oMath>
                  </a14:m>
                  <a:r>
                    <a:rPr lang="en-US" b="0" dirty="0"/>
                    <a:t>output image</a:t>
                  </a:r>
                </a:p>
                <a:p>
                  <a:endParaRPr lang="en-PK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E494C2E7-6101-4569-AB54-0401F9D3D06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320" y="2627296"/>
                  <a:ext cx="4719145" cy="646331"/>
                </a:xfrm>
                <a:prstGeom prst="rect">
                  <a:avLst/>
                </a:prstGeom>
                <a:blipFill>
                  <a:blip r:embed="rId5"/>
                  <a:stretch>
                    <a:fillRect t="-5660"/>
                  </a:stretch>
                </a:blipFill>
              </p:spPr>
              <p:txBody>
                <a:bodyPr/>
                <a:lstStyle/>
                <a:p>
                  <a:r>
                    <a:rPr lang="en-PK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008C898-256F-4DE3-999F-75F2FEC0D5E4}"/>
                </a:ext>
              </a:extLst>
            </p:cNvPr>
            <p:cNvSpPr txBox="1"/>
            <p:nvPr/>
          </p:nvSpPr>
          <p:spPr>
            <a:xfrm>
              <a:off x="34319" y="3066113"/>
              <a:ext cx="435128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 : An operator on f defined over a neighborhood of point (x, y)</a:t>
              </a:r>
              <a:endParaRPr lang="en-PK" dirty="0"/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314BF44E-3DD7-4AA9-8C62-7200963761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15814" y="1524303"/>
            <a:ext cx="3896269" cy="341995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87E9191-EC12-4B9F-B0FC-B7DC69290AEC}"/>
              </a:ext>
            </a:extLst>
          </p:cNvPr>
          <p:cNvSpPr txBox="1"/>
          <p:nvPr/>
        </p:nvSpPr>
        <p:spPr>
          <a:xfrm>
            <a:off x="600972" y="4302640"/>
            <a:ext cx="52752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3 x 3 neighborhood about a point (x</a:t>
            </a:r>
            <a:r>
              <a:rPr lang="en-US" baseline="-25000" dirty="0"/>
              <a:t>0</a:t>
            </a:r>
            <a:r>
              <a:rPr lang="en-US" dirty="0"/>
              <a:t> , y</a:t>
            </a:r>
            <a:r>
              <a:rPr lang="en-US" baseline="-25000" dirty="0"/>
              <a:t>0</a:t>
            </a:r>
            <a:r>
              <a:rPr lang="en-US" dirty="0"/>
              <a:t>)  in an image. The neighborhood is moved from pixel to pixel in the image to generate an output image. </a:t>
            </a:r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39312779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0974" y="343055"/>
            <a:ext cx="9994753" cy="626283"/>
          </a:xfrm>
        </p:spPr>
        <p:txBody>
          <a:bodyPr>
            <a:noAutofit/>
          </a:bodyPr>
          <a:lstStyle/>
          <a:p>
            <a:r>
              <a:rPr lang="en-US" sz="2800" b="1" dirty="0"/>
              <a:t>Basic Concepts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7861E9F1-9214-4563-ABFC-1D940E589AFF}" type="slidenum">
              <a:rPr lang="en-US" smtClean="0"/>
              <a:t>5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541051" y="4010166"/>
            <a:ext cx="215019" cy="2854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</a:endParaRPr>
          </a:p>
        </p:txBody>
      </p:sp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600974" y="1157444"/>
            <a:ext cx="5899696" cy="4875710"/>
          </a:xfrm>
        </p:spPr>
        <p:txBody>
          <a:bodyPr>
            <a:noAutofit/>
          </a:bodyPr>
          <a:lstStyle/>
          <a:p>
            <a:pPr marL="0" indent="0">
              <a:spcBef>
                <a:spcPts val="700"/>
              </a:spcBef>
              <a:buNone/>
            </a:pP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cs typeface="Times New Roman" panose="02020603050405020304" pitchFamily="18" charset="0"/>
              </a:rPr>
              <a:t>Types of operations in spatial domain</a:t>
            </a:r>
          </a:p>
          <a:p>
            <a:pPr marL="0" indent="0">
              <a:spcBef>
                <a:spcPts val="700"/>
              </a:spcBef>
              <a:buNone/>
            </a:pP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cs typeface="Times New Roman" panose="02020603050405020304" pitchFamily="18" charset="0"/>
              </a:rPr>
              <a:t>Point/pixel Operations</a:t>
            </a:r>
          </a:p>
          <a:p>
            <a:pPr>
              <a:spcBef>
                <a:spcPts val="700"/>
              </a:spcBef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cs typeface="Times New Roman" panose="02020603050405020304" pitchFamily="18" charset="0"/>
              </a:rPr>
              <a:t>Output value at specific coordinates (x, y) is dependent only on the input value at (x, y)</a:t>
            </a:r>
          </a:p>
          <a:p>
            <a:pPr>
              <a:spcBef>
                <a:spcPts val="700"/>
              </a:spcBef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cs typeface="Times New Roman" panose="02020603050405020304" pitchFamily="18" charset="0"/>
              </a:rPr>
              <a:t>In this case the neighborhood is 1x1</a:t>
            </a:r>
          </a:p>
          <a:p>
            <a:pPr marL="0" indent="0">
              <a:spcBef>
                <a:spcPts val="700"/>
              </a:spcBef>
              <a:buNone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cs typeface="Times New Roman" panose="02020603050405020304" pitchFamily="18" charset="0"/>
              </a:rPr>
              <a:t>                           s = T(r)</a:t>
            </a:r>
          </a:p>
          <a:p>
            <a:pPr marL="0" indent="0">
              <a:spcBef>
                <a:spcPts val="700"/>
              </a:spcBef>
              <a:buNone/>
            </a:pP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cs typeface="Times New Roman" panose="02020603050405020304" pitchFamily="18" charset="0"/>
              </a:rPr>
              <a:t>Local Operations</a:t>
            </a:r>
          </a:p>
          <a:p>
            <a:pPr>
              <a:spcBef>
                <a:spcPts val="700"/>
              </a:spcBef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cs typeface="Times New Roman" panose="02020603050405020304" pitchFamily="18" charset="0"/>
              </a:rPr>
              <a:t>The output value at (x, y) is dependent on the input values in the neighborhood of (x, y)</a:t>
            </a:r>
          </a:p>
          <a:p>
            <a:pPr>
              <a:spcBef>
                <a:spcPts val="700"/>
              </a:spcBef>
              <a:buFont typeface="Wingdings" panose="05000000000000000000" pitchFamily="2" charset="2"/>
              <a:buChar char="Ø"/>
            </a:pP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cs typeface="Times New Roman" panose="02020603050405020304" pitchFamily="18" charset="0"/>
            </a:endParaRPr>
          </a:p>
          <a:p>
            <a:pPr marL="0" indent="0">
              <a:spcBef>
                <a:spcPts val="700"/>
              </a:spcBef>
              <a:buNone/>
            </a:pP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cs typeface="Times New Roman" panose="02020603050405020304" pitchFamily="18" charset="0"/>
              </a:rPr>
              <a:t>Global Operations</a:t>
            </a:r>
          </a:p>
          <a:p>
            <a:pPr>
              <a:spcBef>
                <a:spcPts val="700"/>
              </a:spcBef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cs typeface="Times New Roman" panose="02020603050405020304" pitchFamily="18" charset="0"/>
              </a:rPr>
              <a:t>The output value at (x, y) is dependent on all the values in the input image</a:t>
            </a:r>
          </a:p>
        </p:txBody>
      </p:sp>
      <p:pic>
        <p:nvPicPr>
          <p:cNvPr id="1026" name="Picture 2" descr="Digital image processing">
            <a:extLst>
              <a:ext uri="{FF2B5EF4-FFF2-40B4-BE49-F238E27FC236}">
                <a16:creationId xmlns:a16="http://schemas.microsoft.com/office/drawing/2014/main" id="{422EF019-8698-41D8-9FF0-AA4B1D031B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988772"/>
            <a:ext cx="4953164" cy="2880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64407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0974" y="343055"/>
            <a:ext cx="9994753" cy="626283"/>
          </a:xfrm>
        </p:spPr>
        <p:txBody>
          <a:bodyPr>
            <a:noAutofit/>
          </a:bodyPr>
          <a:lstStyle/>
          <a:p>
            <a:r>
              <a:rPr lang="en-US" sz="2800" b="1" dirty="0"/>
              <a:t>Basic Concepts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7861E9F1-9214-4563-ABFC-1D940E589AFF}" type="slidenum">
              <a:rPr lang="en-US" smtClean="0"/>
              <a:t>6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541051" y="4010166"/>
            <a:ext cx="215019" cy="2854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943850" y="5637193"/>
            <a:ext cx="419100" cy="2400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00974" y="1157444"/>
                <a:ext cx="5899696" cy="4875710"/>
              </a:xfrm>
            </p:spPr>
            <p:txBody>
              <a:bodyPr>
                <a:noAutofit/>
              </a:bodyPr>
              <a:lstStyle/>
              <a:p>
                <a:pPr marL="0" indent="0">
                  <a:spcBef>
                    <a:spcPts val="700"/>
                  </a:spcBef>
                  <a:buNone/>
                </a:pPr>
                <a:r>
                  <a:rPr lang="en-US" sz="20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Times New Roman" panose="02020603050405020304" pitchFamily="18" charset="0"/>
                  </a:rPr>
                  <a:t>Linear vs Nonlinear Operations</a:t>
                </a:r>
              </a:p>
              <a:p>
                <a:pPr marL="0" indent="0">
                  <a:lnSpc>
                    <a:spcPct val="150000"/>
                  </a:lnSpc>
                  <a:spcBef>
                    <a:spcPts val="700"/>
                  </a:spcBef>
                  <a:buNone/>
                </a:pPr>
                <a:r>
                  <a:rPr lang="en-US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Times New Roman" panose="02020603050405020304" pitchFamily="18" charset="0"/>
                  </a:rPr>
                  <a:t>     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𝐻</m:t>
                    </m:r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 smtClean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, </m:t>
                            </m:r>
                            <m:r>
                              <a:rPr lang="en-US" b="0" i="1" smtClean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𝑦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𝑔</m:t>
                    </m:r>
                    <m:r>
                      <a:rPr lang="en-US" b="0" i="1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b="0" i="1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b="0" i="1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𝑦</m:t>
                    </m:r>
                    <m:r>
                      <a:rPr lang="en-US" b="0" i="1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Times New Roman" panose="02020603050405020304" pitchFamily="18" charset="0"/>
                </a:endParaRPr>
              </a:p>
              <a:p>
                <a:pPr>
                  <a:spcBef>
                    <a:spcPts val="700"/>
                  </a:spcBef>
                </a:pPr>
                <a:r>
                  <a:rPr lang="en-US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Times New Roman" panose="02020603050405020304" pitchFamily="18" charset="0"/>
                  </a:rPr>
                  <a:t>Given two arbitrary constants, a and b, and two arbitrary images f(x, y) and f(</a:t>
                </a:r>
                <a:r>
                  <a:rPr lang="en-US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Times New Roman" panose="02020603050405020304" pitchFamily="18" charset="0"/>
                  </a:rPr>
                  <a:t>x,y</a:t>
                </a:r>
                <a:r>
                  <a:rPr lang="en-US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Times New Roman" panose="02020603050405020304" pitchFamily="18" charset="0"/>
                  </a:rPr>
                  <a:t>),</a:t>
                </a:r>
              </a:p>
              <a:p>
                <a:pPr>
                  <a:spcBef>
                    <a:spcPts val="700"/>
                  </a:spcBef>
                </a:pPr>
                <a:r>
                  <a:rPr lang="en-US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Times New Roman" panose="02020603050405020304" pitchFamily="18" charset="0"/>
                  </a:rPr>
                  <a:t>H is said to be a linear operator if</a:t>
                </a:r>
              </a:p>
              <a:p>
                <a:pPr>
                  <a:spcBef>
                    <a:spcPts val="700"/>
                  </a:spcBef>
                </a:pPr>
                <a:endPara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Times New Roman" panose="02020603050405020304" pitchFamily="18" charset="0"/>
                </a:endParaRPr>
              </a:p>
              <a:p>
                <a:pPr>
                  <a:spcBef>
                    <a:spcPts val="700"/>
                  </a:spcBef>
                </a:pPr>
                <a:endPara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Times New Roman" panose="02020603050405020304" pitchFamily="18" charset="0"/>
                </a:endParaRPr>
              </a:p>
              <a:p>
                <a:pPr marL="0" indent="0">
                  <a:spcBef>
                    <a:spcPts val="700"/>
                  </a:spcBef>
                  <a:buNone/>
                </a:pPr>
                <a:endPara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Times New Roman" panose="02020603050405020304" pitchFamily="18" charset="0"/>
                </a:endParaRPr>
              </a:p>
              <a:p>
                <a:pPr>
                  <a:spcBef>
                    <a:spcPts val="700"/>
                  </a:spcBef>
                </a:pPr>
                <a:r>
                  <a:rPr lang="en-US" dirty="0"/>
                  <a:t>An operator that fails to satisfy these properties is said to be nonlinear.</a:t>
                </a:r>
                <a:endPara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0974" y="1157444"/>
                <a:ext cx="5899696" cy="4875710"/>
              </a:xfrm>
              <a:blipFill>
                <a:blip r:embed="rId3"/>
                <a:stretch>
                  <a:fillRect l="-1138" t="-1125"/>
                </a:stretch>
              </a:blipFill>
            </p:spPr>
            <p:txBody>
              <a:bodyPr/>
              <a:lstStyle/>
              <a:p>
                <a:r>
                  <a:rPr lang="en-P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E34B24F-7D3F-4322-B1D0-C03C3E0E1299}"/>
                  </a:ext>
                </a:extLst>
              </p:cNvPr>
              <p:cNvSpPr txBox="1"/>
              <p:nvPr/>
            </p:nvSpPr>
            <p:spPr>
              <a:xfrm>
                <a:off x="1249597" y="3229569"/>
                <a:ext cx="5570482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𝑎𝑓</m:t>
                          </m:r>
                          <m:r>
                            <m:rPr>
                              <m:nor/>
                            </m:rPr>
                            <a:rPr lang="en-US" b="1" baseline="-25000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cs typeface="Times New Roman" panose="02020603050405020304" pitchFamily="18" charset="0"/>
                            </a:rPr>
                            <m:t>1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𝑏𝑓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𝑎𝐻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m:rPr>
                              <m:nor/>
                            </m:rPr>
                            <a:rPr lang="en-US" b="1" baseline="-25000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cs typeface="Times New Roman" panose="02020603050405020304" pitchFamily="18" charset="0"/>
                            </a:rPr>
                            <m:t>1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𝑏𝐻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m:rPr>
                              <m:nor/>
                            </m:rPr>
                            <a:rPr lang="en-US" b="1" baseline="-25000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cs typeface="Times New Roman" panose="02020603050405020304" pitchFamily="18" charset="0"/>
                            </a:rPr>
                            <m:t>2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b="0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𝑎𝑓</m:t>
                          </m:r>
                          <m:r>
                            <m:rPr>
                              <m:nor/>
                            </m:rPr>
                            <a:rPr lang="en-US" b="1" baseline="-25000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cs typeface="Times New Roman" panose="02020603050405020304" pitchFamily="18" charset="0"/>
                            </a:rPr>
                            <m:t>1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𝑏𝑓</m:t>
                          </m:r>
                          <m:r>
                            <m:rPr>
                              <m:nor/>
                            </m:rPr>
                            <a:rPr lang="en-US" b="1" baseline="-25000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cs typeface="Times New Roman" panose="02020603050405020304" pitchFamily="18" charset="0"/>
                            </a:rPr>
                            <m:t>2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</m:t>
                      </m:r>
                      <m:r>
                        <m:rPr>
                          <m:nor/>
                        </m:rPr>
                        <a:rPr lang="en-US" b="1" baseline="-25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cs typeface="Times New Roman" panose="02020603050405020304" pitchFamily="18" charset="0"/>
                        </a:rPr>
                        <m:t>1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b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</m:t>
                      </m:r>
                      <m:r>
                        <m:rPr>
                          <m:nor/>
                        </m:rPr>
                        <a:rPr lang="en-US" b="1" baseline="-25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cs typeface="Times New Roman" panose="02020603050405020304" pitchFamily="18" charset="0"/>
                        </a:rPr>
                        <m:t>2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          </m:t>
                      </m:r>
                    </m:oMath>
                  </m:oMathPara>
                </a14:m>
                <a:endParaRPr lang="en-PK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E34B24F-7D3F-4322-B1D0-C03C3E0E12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9597" y="3229569"/>
                <a:ext cx="5570482" cy="92333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DB4F593D-C04C-4AE6-8E97-856F36CBE8A5}"/>
              </a:ext>
            </a:extLst>
          </p:cNvPr>
          <p:cNvSpPr txBox="1"/>
          <p:nvPr/>
        </p:nvSpPr>
        <p:spPr>
          <a:xfrm>
            <a:off x="7698787" y="3236477"/>
            <a:ext cx="1705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Additivity</a:t>
            </a:r>
            <a:endParaRPr lang="en-PK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FBD50C0-C22B-4861-A06A-50D1C3D051E4}"/>
              </a:ext>
            </a:extLst>
          </p:cNvPr>
          <p:cNvSpPr txBox="1"/>
          <p:nvPr/>
        </p:nvSpPr>
        <p:spPr>
          <a:xfrm>
            <a:off x="7698787" y="3698142"/>
            <a:ext cx="1981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Homogeneity</a:t>
            </a:r>
            <a:endParaRPr lang="en-PK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EED9D90-6209-4EA6-927F-F58665B505D5}"/>
              </a:ext>
            </a:extLst>
          </p:cNvPr>
          <p:cNvSpPr txBox="1"/>
          <p:nvPr/>
        </p:nvSpPr>
        <p:spPr>
          <a:xfrm>
            <a:off x="937305" y="5109824"/>
            <a:ext cx="32411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Examples</a:t>
            </a:r>
          </a:p>
          <a:p>
            <a:r>
              <a:rPr lang="en-US" dirty="0"/>
              <a:t>Linear  =&gt; sum operator</a:t>
            </a:r>
          </a:p>
          <a:p>
            <a:r>
              <a:rPr lang="en-US" dirty="0"/>
              <a:t>Nonlinear =&gt; max operator</a:t>
            </a:r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39434517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0974" y="343055"/>
            <a:ext cx="9994753" cy="626283"/>
          </a:xfrm>
        </p:spPr>
        <p:txBody>
          <a:bodyPr>
            <a:noAutofit/>
          </a:bodyPr>
          <a:lstStyle/>
          <a:p>
            <a:r>
              <a:rPr lang="en-US" sz="2800" b="1" dirty="0"/>
              <a:t>Intensity Transformation and Spatial Filtering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7861E9F1-9214-4563-ABFC-1D940E589AFF}" type="slidenum">
              <a:rPr lang="en-US" smtClean="0"/>
              <a:t>7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541051" y="4010166"/>
            <a:ext cx="215019" cy="2854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943850" y="5637193"/>
            <a:ext cx="419100" cy="2400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600974" y="1157444"/>
            <a:ext cx="7155096" cy="4875710"/>
          </a:xfrm>
        </p:spPr>
        <p:txBody>
          <a:bodyPr>
            <a:noAutofit/>
          </a:bodyPr>
          <a:lstStyle/>
          <a:p>
            <a:pPr marL="0" indent="0">
              <a:spcBef>
                <a:spcPts val="700"/>
              </a:spcBef>
              <a:buNone/>
            </a:pP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cs typeface="Times New Roman" panose="02020603050405020304" pitchFamily="18" charset="0"/>
              </a:rPr>
              <a:t>Intensity Transformations</a:t>
            </a:r>
          </a:p>
          <a:p>
            <a:pPr>
              <a:spcBef>
                <a:spcPts val="700"/>
              </a:spcBef>
            </a:pPr>
            <a:r>
              <a:rPr lang="en-US" dirty="0"/>
              <a:t>Intensity transformations operate on single pixels of an image</a:t>
            </a:r>
          </a:p>
          <a:p>
            <a:pPr>
              <a:spcBef>
                <a:spcPts val="700"/>
              </a:spcBef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cs typeface="Times New Roman" panose="02020603050405020304" pitchFamily="18" charset="0"/>
              </a:rPr>
              <a:t>E.g. Contrast manipulation, image thresholding</a:t>
            </a:r>
          </a:p>
          <a:p>
            <a:pPr>
              <a:spcBef>
                <a:spcPts val="700"/>
              </a:spcBef>
              <a:buFont typeface="Wingdings" panose="05000000000000000000" pitchFamily="2" charset="2"/>
              <a:buChar char="Ø"/>
            </a:pP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cs typeface="Times New Roman" panose="02020603050405020304" pitchFamily="18" charset="0"/>
            </a:endParaRPr>
          </a:p>
          <a:p>
            <a:pPr marL="0" indent="0">
              <a:spcBef>
                <a:spcPts val="700"/>
              </a:spcBef>
              <a:buNone/>
            </a:pP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cs typeface="Times New Roman" panose="02020603050405020304" pitchFamily="18" charset="0"/>
              </a:rPr>
              <a:t>Spatial Filtering</a:t>
            </a:r>
          </a:p>
          <a:p>
            <a:pPr>
              <a:spcBef>
                <a:spcPts val="700"/>
              </a:spcBef>
            </a:pPr>
            <a:r>
              <a:rPr lang="en-US" dirty="0"/>
              <a:t>Performs operations on the neighbor hood of every pixel in an image</a:t>
            </a:r>
          </a:p>
          <a:p>
            <a:pPr>
              <a:spcBef>
                <a:spcPts val="700"/>
              </a:spcBef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cs typeface="Times New Roman" panose="02020603050405020304" pitchFamily="18" charset="0"/>
              </a:rPr>
              <a:t>E.g. image smoothing and sharpening</a:t>
            </a:r>
          </a:p>
          <a:p>
            <a:pPr>
              <a:spcBef>
                <a:spcPts val="700"/>
              </a:spcBef>
              <a:buFont typeface="Wingdings" panose="05000000000000000000" pitchFamily="2" charset="2"/>
              <a:buChar char="Ø"/>
            </a:pP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cs typeface="Times New Roman" panose="02020603050405020304" pitchFamily="18" charset="0"/>
            </a:endParaRPr>
          </a:p>
          <a:p>
            <a:pPr marL="0" indent="0">
              <a:spcBef>
                <a:spcPts val="700"/>
              </a:spcBef>
              <a:buNone/>
            </a:pP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cs typeface="Times New Roman" panose="02020603050405020304" pitchFamily="18" charset="0"/>
              </a:rPr>
              <a:t>Image Enhancement</a:t>
            </a:r>
          </a:p>
          <a:p>
            <a:pPr>
              <a:spcBef>
                <a:spcPts val="700"/>
              </a:spcBef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cs typeface="Times New Roman" panose="02020603050405020304" pitchFamily="18" charset="0"/>
              </a:rPr>
              <a:t>Process an image to make the result more suitable than the original image for a specific application</a:t>
            </a:r>
          </a:p>
          <a:p>
            <a:pPr>
              <a:spcBef>
                <a:spcPts val="700"/>
              </a:spcBef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cs typeface="Times New Roman" panose="02020603050405020304" pitchFamily="18" charset="0"/>
              </a:rPr>
              <a:t>Image enhancement is subjective (problem oriented)</a:t>
            </a:r>
          </a:p>
          <a:p>
            <a:pPr>
              <a:spcBef>
                <a:spcPts val="700"/>
              </a:spcBef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cs typeface="Times New Roman" panose="02020603050405020304" pitchFamily="18" charset="0"/>
              </a:rPr>
              <a:t>Intensity transformation and spatial filtering techniques are often used for image enhancement</a:t>
            </a:r>
          </a:p>
        </p:txBody>
      </p:sp>
      <p:pic>
        <p:nvPicPr>
          <p:cNvPr id="2050" name="Picture 2" descr="Intensity Transformation | TheAILearner">
            <a:extLst>
              <a:ext uri="{FF2B5EF4-FFF2-40B4-BE49-F238E27FC236}">
                <a16:creationId xmlns:a16="http://schemas.microsoft.com/office/drawing/2014/main" id="{38486397-BBA5-4CCD-8060-57CE404A29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03"/>
          <a:stretch/>
        </p:blipFill>
        <p:spPr bwMode="auto">
          <a:xfrm>
            <a:off x="7472849" y="1838608"/>
            <a:ext cx="3731180" cy="2171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A6A81AB3-5300-47CE-B4AD-CFEC249B7380}"/>
              </a:ext>
            </a:extLst>
          </p:cNvPr>
          <p:cNvGrpSpPr/>
          <p:nvPr/>
        </p:nvGrpSpPr>
        <p:grpSpPr>
          <a:xfrm>
            <a:off x="7472849" y="4306143"/>
            <a:ext cx="3815206" cy="1717009"/>
            <a:chOff x="6949062" y="4271154"/>
            <a:chExt cx="3815206" cy="1717009"/>
          </a:xfrm>
        </p:grpSpPr>
        <p:pic>
          <p:nvPicPr>
            <p:cNvPr id="2056" name="Picture 8" descr="Image Smoothing Algorithms">
              <a:extLst>
                <a:ext uri="{FF2B5EF4-FFF2-40B4-BE49-F238E27FC236}">
                  <a16:creationId xmlns:a16="http://schemas.microsoft.com/office/drawing/2014/main" id="{73BD23C8-9E57-4A32-9C2A-207350FE5CE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8376"/>
            <a:stretch/>
          </p:blipFill>
          <p:spPr bwMode="auto">
            <a:xfrm>
              <a:off x="6949062" y="4271154"/>
              <a:ext cx="1932179" cy="17170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 descr="Image Smoothing Algorithms">
              <a:extLst>
                <a:ext uri="{FF2B5EF4-FFF2-40B4-BE49-F238E27FC236}">
                  <a16:creationId xmlns:a16="http://schemas.microsoft.com/office/drawing/2014/main" id="{7B6BAF9E-5E7E-4F94-8B4C-11BD926B407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435"/>
            <a:stretch/>
          </p:blipFill>
          <p:spPr bwMode="auto">
            <a:xfrm>
              <a:off x="8881241" y="4271154"/>
              <a:ext cx="1883027" cy="17170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5797619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0974" y="343055"/>
            <a:ext cx="9994753" cy="626283"/>
          </a:xfrm>
        </p:spPr>
        <p:txBody>
          <a:bodyPr>
            <a:noAutofit/>
          </a:bodyPr>
          <a:lstStyle/>
          <a:p>
            <a:r>
              <a:rPr lang="en-US" altLang="en-PK" sz="2800" b="1" dirty="0"/>
              <a:t>Basic Intensity Transformation Functions</a:t>
            </a:r>
            <a:endParaRPr lang="en-US" sz="28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7861E9F1-9214-4563-ABFC-1D940E589AFF}" type="slidenum">
              <a:rPr lang="en-US" smtClean="0"/>
              <a:t>8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541051" y="4010166"/>
            <a:ext cx="215019" cy="2854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943850" y="5637193"/>
            <a:ext cx="419100" cy="2400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600974" y="1157444"/>
            <a:ext cx="5104081" cy="4875710"/>
          </a:xfrm>
        </p:spPr>
        <p:txBody>
          <a:bodyPr>
            <a:noAutofit/>
          </a:bodyPr>
          <a:lstStyle/>
          <a:p>
            <a:pPr marL="0" indent="0">
              <a:spcBef>
                <a:spcPts val="700"/>
              </a:spcBef>
              <a:buNone/>
            </a:pPr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cs typeface="Times New Roman" panose="02020603050405020304" pitchFamily="18" charset="0"/>
              </a:rPr>
              <a:t>Image Negatives</a:t>
            </a:r>
          </a:p>
          <a:p>
            <a:pPr marL="0" indent="0">
              <a:spcBef>
                <a:spcPts val="700"/>
              </a:spcBef>
              <a:buNone/>
            </a:pPr>
            <a:endParaRPr lang="en-US" sz="1200" b="1" dirty="0">
              <a:solidFill>
                <a:schemeClr val="tx1">
                  <a:lumMod val="85000"/>
                  <a:lumOff val="15000"/>
                </a:schemeClr>
              </a:solidFill>
              <a:cs typeface="Times New Roman" panose="02020603050405020304" pitchFamily="18" charset="0"/>
            </a:endParaRPr>
          </a:p>
          <a:p>
            <a:pPr marL="0" indent="0">
              <a:spcBef>
                <a:spcPts val="700"/>
              </a:spcBef>
              <a:buNone/>
            </a:pPr>
            <a:endParaRPr lang="en-US" sz="1200" b="1" dirty="0">
              <a:solidFill>
                <a:schemeClr val="tx1">
                  <a:lumMod val="85000"/>
                  <a:lumOff val="15000"/>
                </a:schemeClr>
              </a:solidFill>
              <a:cs typeface="Times New Roman" panose="02020603050405020304" pitchFamily="18" charset="0"/>
            </a:endParaRPr>
          </a:p>
          <a:p>
            <a:pPr marL="0" indent="0">
              <a:spcBef>
                <a:spcPts val="700"/>
              </a:spcBef>
              <a:buNone/>
            </a:pPr>
            <a:endParaRPr lang="en-US" sz="1200" b="1" dirty="0">
              <a:solidFill>
                <a:schemeClr val="tx1">
                  <a:lumMod val="85000"/>
                  <a:lumOff val="15000"/>
                </a:schemeClr>
              </a:solidFill>
              <a:cs typeface="Times New Roman" panose="02020603050405020304" pitchFamily="18" charset="0"/>
            </a:endParaRPr>
          </a:p>
          <a:p>
            <a:pPr marL="0" indent="0">
              <a:spcBef>
                <a:spcPts val="700"/>
              </a:spcBef>
              <a:buNone/>
            </a:pP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cs typeface="Times New Roman" panose="02020603050405020304" pitchFamily="18" charset="0"/>
              </a:rPr>
              <a:t>Applications</a:t>
            </a:r>
          </a:p>
          <a:p>
            <a:pPr>
              <a:spcBef>
                <a:spcPts val="700"/>
              </a:spcBef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cs typeface="Times New Roman" panose="02020603050405020304" pitchFamily="18" charset="0"/>
              </a:rPr>
              <a:t>Enhancing white or gray detail embedded in dark regions.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1C21692-8629-4A8A-8D20-9F1392E530DB}"/>
                  </a:ext>
                </a:extLst>
              </p:cNvPr>
              <p:cNvSpPr txBox="1"/>
              <p:nvPr/>
            </p:nvSpPr>
            <p:spPr>
              <a:xfrm>
                <a:off x="882870" y="1710517"/>
                <a:ext cx="280626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−1−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1C21692-8629-4A8A-8D20-9F1392E530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2870" y="1710517"/>
                <a:ext cx="2806262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K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DA30D0F9-21BD-4351-8390-78482FAB9A9A}"/>
              </a:ext>
            </a:extLst>
          </p:cNvPr>
          <p:cNvGrpSpPr/>
          <p:nvPr/>
        </p:nvGrpSpPr>
        <p:grpSpPr>
          <a:xfrm>
            <a:off x="5705055" y="1400561"/>
            <a:ext cx="5315789" cy="4820699"/>
            <a:chOff x="5473960" y="1536404"/>
            <a:chExt cx="5315789" cy="482069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17BE8B8-6EC8-4696-A128-5F99D36421A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73960" y="1536404"/>
              <a:ext cx="4939779" cy="4496750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81E9D6B-2267-4F0F-A054-48123B498160}"/>
                </a:ext>
              </a:extLst>
            </p:cNvPr>
            <p:cNvSpPr txBox="1"/>
            <p:nvPr/>
          </p:nvSpPr>
          <p:spPr>
            <a:xfrm>
              <a:off x="6042503" y="6012349"/>
              <a:ext cx="4747246" cy="3447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Some basic intensity transformation functions</a:t>
              </a:r>
              <a:endParaRPr lang="en-PK" sz="1600" dirty="0"/>
            </a:p>
          </p:txBody>
        </p:sp>
      </p:grp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F8853790-C191-4CC2-9EC5-B0B41D0659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8812324"/>
              </p:ext>
            </p:extLst>
          </p:nvPr>
        </p:nvGraphicFramePr>
        <p:xfrm>
          <a:off x="983465" y="4398728"/>
          <a:ext cx="1604580" cy="16842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4860">
                  <a:extLst>
                    <a:ext uri="{9D8B030D-6E8A-4147-A177-3AD203B41FA5}">
                      <a16:colId xmlns:a16="http://schemas.microsoft.com/office/drawing/2014/main" val="3256135486"/>
                    </a:ext>
                  </a:extLst>
                </a:gridCol>
                <a:gridCol w="534860">
                  <a:extLst>
                    <a:ext uri="{9D8B030D-6E8A-4147-A177-3AD203B41FA5}">
                      <a16:colId xmlns:a16="http://schemas.microsoft.com/office/drawing/2014/main" val="1506870992"/>
                    </a:ext>
                  </a:extLst>
                </a:gridCol>
                <a:gridCol w="534860">
                  <a:extLst>
                    <a:ext uri="{9D8B030D-6E8A-4147-A177-3AD203B41FA5}">
                      <a16:colId xmlns:a16="http://schemas.microsoft.com/office/drawing/2014/main" val="1292523321"/>
                    </a:ext>
                  </a:extLst>
                </a:gridCol>
              </a:tblGrid>
              <a:tr h="561428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PK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50</a:t>
                      </a:r>
                      <a:endParaRPr lang="en-PK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200</a:t>
                      </a:r>
                      <a:endParaRPr lang="en-PK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0240930"/>
                  </a:ext>
                </a:extLst>
              </a:tr>
              <a:tr h="561428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60</a:t>
                      </a:r>
                      <a:endParaRPr lang="en-PK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128</a:t>
                      </a:r>
                      <a:endParaRPr lang="en-PK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30</a:t>
                      </a:r>
                      <a:endParaRPr lang="en-PK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3389227"/>
                  </a:ext>
                </a:extLst>
              </a:tr>
              <a:tr h="561428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186</a:t>
                      </a:r>
                      <a:endParaRPr lang="en-PK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255</a:t>
                      </a:r>
                      <a:endParaRPr lang="en-PK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en-PK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6014846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EEE02D9D-2D15-4271-8947-502FADA2BD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489611"/>
              </p:ext>
            </p:extLst>
          </p:nvPr>
        </p:nvGraphicFramePr>
        <p:xfrm>
          <a:off x="3423171" y="4398728"/>
          <a:ext cx="1604580" cy="16842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4860">
                  <a:extLst>
                    <a:ext uri="{9D8B030D-6E8A-4147-A177-3AD203B41FA5}">
                      <a16:colId xmlns:a16="http://schemas.microsoft.com/office/drawing/2014/main" val="3256135486"/>
                    </a:ext>
                  </a:extLst>
                </a:gridCol>
                <a:gridCol w="534860">
                  <a:extLst>
                    <a:ext uri="{9D8B030D-6E8A-4147-A177-3AD203B41FA5}">
                      <a16:colId xmlns:a16="http://schemas.microsoft.com/office/drawing/2014/main" val="1506870992"/>
                    </a:ext>
                  </a:extLst>
                </a:gridCol>
                <a:gridCol w="534860">
                  <a:extLst>
                    <a:ext uri="{9D8B030D-6E8A-4147-A177-3AD203B41FA5}">
                      <a16:colId xmlns:a16="http://schemas.microsoft.com/office/drawing/2014/main" val="1292523321"/>
                    </a:ext>
                  </a:extLst>
                </a:gridCol>
              </a:tblGrid>
              <a:tr h="561428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255</a:t>
                      </a:r>
                      <a:endParaRPr lang="en-PK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205</a:t>
                      </a:r>
                      <a:endParaRPr lang="en-PK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55</a:t>
                      </a:r>
                      <a:endParaRPr lang="en-PK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0240930"/>
                  </a:ext>
                </a:extLst>
              </a:tr>
              <a:tr h="561428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195</a:t>
                      </a:r>
                      <a:endParaRPr lang="en-PK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127</a:t>
                      </a:r>
                      <a:endParaRPr lang="en-PK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225</a:t>
                      </a:r>
                      <a:endParaRPr lang="en-PK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3389227"/>
                  </a:ext>
                </a:extLst>
              </a:tr>
              <a:tr h="561428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69</a:t>
                      </a:r>
                      <a:endParaRPr lang="en-PK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PK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215</a:t>
                      </a:r>
                      <a:endParaRPr lang="en-PK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6014846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D51A8A7E-5F4F-4DE8-9DFA-BA336D861F1B}"/>
              </a:ext>
            </a:extLst>
          </p:cNvPr>
          <p:cNvSpPr txBox="1"/>
          <p:nvPr/>
        </p:nvSpPr>
        <p:spPr>
          <a:xfrm>
            <a:off x="1805772" y="3768945"/>
            <a:ext cx="12187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L = 256</a:t>
            </a:r>
            <a:endParaRPr lang="en-PK" dirty="0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169C93E0-02A0-4EBC-9EBE-05141691B77A}"/>
              </a:ext>
            </a:extLst>
          </p:cNvPr>
          <p:cNvSpPr/>
          <p:nvPr/>
        </p:nvSpPr>
        <p:spPr>
          <a:xfrm>
            <a:off x="2761910" y="5218010"/>
            <a:ext cx="449058" cy="45719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00354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0974" y="343055"/>
            <a:ext cx="9994753" cy="626283"/>
          </a:xfrm>
        </p:spPr>
        <p:txBody>
          <a:bodyPr>
            <a:noAutofit/>
          </a:bodyPr>
          <a:lstStyle/>
          <a:p>
            <a:r>
              <a:rPr lang="en-US" altLang="en-PK" sz="2800" b="1" dirty="0"/>
              <a:t>Basic Intensity Transformation Functions</a:t>
            </a:r>
            <a:endParaRPr lang="en-US" sz="28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7861E9F1-9214-4563-ABFC-1D940E589AFF}" type="slidenum">
              <a:rPr lang="en-US" smtClean="0"/>
              <a:t>9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541051" y="4010166"/>
            <a:ext cx="215019" cy="2854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943850" y="5637193"/>
            <a:ext cx="419100" cy="2400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600974" y="1157444"/>
            <a:ext cx="5899696" cy="4875710"/>
          </a:xfrm>
        </p:spPr>
        <p:txBody>
          <a:bodyPr>
            <a:noAutofit/>
          </a:bodyPr>
          <a:lstStyle/>
          <a:p>
            <a:pPr marL="0" indent="0">
              <a:spcBef>
                <a:spcPts val="700"/>
              </a:spcBef>
              <a:buNone/>
            </a:pPr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cs typeface="Times New Roman" panose="02020603050405020304" pitchFamily="18" charset="0"/>
              </a:rPr>
              <a:t>Image Negatives</a:t>
            </a:r>
            <a:endParaRPr lang="en-US" sz="1200" b="1" dirty="0">
              <a:solidFill>
                <a:schemeClr val="tx1">
                  <a:lumMod val="85000"/>
                  <a:lumOff val="15000"/>
                </a:schemeClr>
              </a:solidFill>
              <a:cs typeface="Times New Roman" panose="02020603050405020304" pitchFamily="18" charset="0"/>
            </a:endParaRPr>
          </a:p>
          <a:p>
            <a:pPr marL="0" indent="0">
              <a:spcBef>
                <a:spcPts val="700"/>
              </a:spcBef>
              <a:buNone/>
            </a:pPr>
            <a:endParaRPr lang="en-US" sz="1200" b="1" dirty="0">
              <a:solidFill>
                <a:schemeClr val="tx1">
                  <a:lumMod val="85000"/>
                  <a:lumOff val="15000"/>
                </a:schemeClr>
              </a:solidFill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59D9A05-8C4A-4724-94D0-95ED60AD37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833" y="1662817"/>
            <a:ext cx="7399394" cy="437033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E104C97-7178-4907-B48E-52983A4C2A66}"/>
              </a:ext>
            </a:extLst>
          </p:cNvPr>
          <p:cNvSpPr txBox="1"/>
          <p:nvPr/>
        </p:nvSpPr>
        <p:spPr>
          <a:xfrm>
            <a:off x="2575033" y="5990902"/>
            <a:ext cx="21966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 digital mammogram</a:t>
            </a:r>
            <a:endParaRPr lang="en-PK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163483-2EED-4C4C-9695-9257307E5C4F}"/>
              </a:ext>
            </a:extLst>
          </p:cNvPr>
          <p:cNvSpPr txBox="1"/>
          <p:nvPr/>
        </p:nvSpPr>
        <p:spPr>
          <a:xfrm>
            <a:off x="5489013" y="6033154"/>
            <a:ext cx="41253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Negative image obtained using image negatives</a:t>
            </a:r>
            <a:endParaRPr lang="en-PK" sz="1400" dirty="0"/>
          </a:p>
        </p:txBody>
      </p:sp>
    </p:spTree>
    <p:extLst>
      <p:ext uri="{BB962C8B-B14F-4D97-AF65-F5344CB8AC3E}">
        <p14:creationId xmlns:p14="http://schemas.microsoft.com/office/powerpoint/2010/main" val="1782382293"/>
      </p:ext>
    </p:extLst>
  </p:cSld>
  <p:clrMapOvr>
    <a:masterClrMapping/>
  </p:clrMapOvr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TM03457515[[fn=View]]</Template>
  <TotalTime>9302</TotalTime>
  <Words>1766</Words>
  <Application>Microsoft Office PowerPoint</Application>
  <PresentationFormat>Widescreen</PresentationFormat>
  <Paragraphs>506</Paragraphs>
  <Slides>29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8" baseType="lpstr">
      <vt:lpstr>Arial</vt:lpstr>
      <vt:lpstr>Calibri</vt:lpstr>
      <vt:lpstr>Cambria Math</vt:lpstr>
      <vt:lpstr>Century Schoolbook</vt:lpstr>
      <vt:lpstr>Symbol</vt:lpstr>
      <vt:lpstr>Times New Roman</vt:lpstr>
      <vt:lpstr>Wingdings</vt:lpstr>
      <vt:lpstr>Wingdings 2</vt:lpstr>
      <vt:lpstr>View</vt:lpstr>
      <vt:lpstr>Intensity Transformations and Spatial Filtering</vt:lpstr>
      <vt:lpstr>Overview</vt:lpstr>
      <vt:lpstr>Basic Concepts</vt:lpstr>
      <vt:lpstr>Basic Concepts</vt:lpstr>
      <vt:lpstr>Basic Concepts</vt:lpstr>
      <vt:lpstr>Basic Concepts</vt:lpstr>
      <vt:lpstr>Intensity Transformation and Spatial Filtering</vt:lpstr>
      <vt:lpstr>Basic Intensity Transformation Functions</vt:lpstr>
      <vt:lpstr>Basic Intensity Transformation Functions</vt:lpstr>
      <vt:lpstr>Basic Intensity Transformation Functions</vt:lpstr>
      <vt:lpstr>Basic Intensity Transformation Functions</vt:lpstr>
      <vt:lpstr>Basic Intensity Transformation Functions</vt:lpstr>
      <vt:lpstr>Basic Intensity Transformation Functions</vt:lpstr>
      <vt:lpstr>Basic Intensity Transformation Functions</vt:lpstr>
      <vt:lpstr>Piecewise Linear Transformations</vt:lpstr>
      <vt:lpstr>Piecewise Linear Transformations</vt:lpstr>
      <vt:lpstr>Piecewise Linear Transformations</vt:lpstr>
      <vt:lpstr>Piecewise Linear Transformations</vt:lpstr>
      <vt:lpstr>Piecewise Linear Transformations</vt:lpstr>
      <vt:lpstr>Piecewise Linear Transformations</vt:lpstr>
      <vt:lpstr>Piecewise Linear Transformations</vt:lpstr>
      <vt:lpstr>Piecewise Linear Transformations</vt:lpstr>
      <vt:lpstr>Histogram Processing</vt:lpstr>
      <vt:lpstr>Histogram Processing</vt:lpstr>
      <vt:lpstr>Histogram Processing</vt:lpstr>
      <vt:lpstr>Histogram Processing</vt:lpstr>
      <vt:lpstr>Histogram Processing</vt:lpstr>
      <vt:lpstr>PowerPoint Presentation</vt:lpstr>
      <vt:lpstr>Thank You</vt:lpstr>
    </vt:vector>
  </TitlesOfParts>
  <Company>Islamia College Peshawar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Image Retrieval Foundations &amp; Trends</dc:title>
  <dc:creator>Imran Nawar</dc:creator>
  <cp:keywords>DIP Lab ICP</cp:keywords>
  <cp:lastModifiedBy>Abbas</cp:lastModifiedBy>
  <cp:revision>475</cp:revision>
  <dcterms:created xsi:type="dcterms:W3CDTF">2015-12-26T11:48:24Z</dcterms:created>
  <dcterms:modified xsi:type="dcterms:W3CDTF">2024-10-20T21:25:23Z</dcterms:modified>
</cp:coreProperties>
</file>